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lsm" ContentType="application/vnd.ms-excel.sheet.macroEnabled.12"/>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3"/>
  </p:notesMasterIdLst>
  <p:sldIdLst>
    <p:sldId id="256" r:id="rId2"/>
    <p:sldId id="258" r:id="rId3"/>
    <p:sldId id="269" r:id="rId4"/>
    <p:sldId id="266" r:id="rId5"/>
    <p:sldId id="278" r:id="rId6"/>
    <p:sldId id="263" r:id="rId7"/>
    <p:sldId id="279" r:id="rId8"/>
    <p:sldId id="277" r:id="rId9"/>
    <p:sldId id="276" r:id="rId10"/>
    <p:sldId id="262" r:id="rId11"/>
    <p:sldId id="275"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Lato" panose="020F0502020204030203" pitchFamily="34" charset="0"/>
      <p:regular r:id="rId18"/>
      <p:bold r:id="rId19"/>
      <p:italic r:id="rId20"/>
      <p:boldItalic r:id="rId21"/>
    </p:embeddedFont>
    <p:embeddedFont>
      <p:font typeface="Raleway" panose="020B0503030101060003" pitchFamily="34" charset="0"/>
      <p:regular r:id="rId22"/>
      <p:bold r:id="rId23"/>
      <p:italic r:id="rId24"/>
      <p:boldItalic r:id="rId25"/>
    </p:embeddedFont>
    <p:embeddedFont>
      <p:font typeface="Segoe UI" panose="020B0502040204020203"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BF782B-477F-4684-9586-3F5CF0F3E3A7}" v="6" dt="2023-04-19T18:56:09.4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9" d="100"/>
          <a:sy n="109" d="100"/>
        </p:scale>
        <p:origin x="439" y="5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it sharma" userId="a6d56a2852213d82" providerId="LiveId" clId="{0FBF782B-477F-4684-9586-3F5CF0F3E3A7}"/>
    <pc:docChg chg="undo redo custSel modSld">
      <pc:chgData name="amit sharma" userId="a6d56a2852213d82" providerId="LiveId" clId="{0FBF782B-477F-4684-9586-3F5CF0F3E3A7}" dt="2023-04-20T00:11:00.269" v="629" actId="14100"/>
      <pc:docMkLst>
        <pc:docMk/>
      </pc:docMkLst>
      <pc:sldChg chg="modSp mod">
        <pc:chgData name="amit sharma" userId="a6d56a2852213d82" providerId="LiveId" clId="{0FBF782B-477F-4684-9586-3F5CF0F3E3A7}" dt="2023-04-20T00:11:00.269" v="629" actId="14100"/>
        <pc:sldMkLst>
          <pc:docMk/>
          <pc:sldMk cId="0" sldId="256"/>
        </pc:sldMkLst>
        <pc:spChg chg="mod">
          <ac:chgData name="amit sharma" userId="a6d56a2852213d82" providerId="LiveId" clId="{0FBF782B-477F-4684-9586-3F5CF0F3E3A7}" dt="2023-04-20T00:11:00.269" v="629" actId="14100"/>
          <ac:spMkLst>
            <pc:docMk/>
            <pc:sldMk cId="0" sldId="256"/>
            <ac:spMk id="176" creationId="{00000000-0000-0000-0000-000000000000}"/>
          </ac:spMkLst>
        </pc:spChg>
        <pc:spChg chg="mod">
          <ac:chgData name="amit sharma" userId="a6d56a2852213d82" providerId="LiveId" clId="{0FBF782B-477F-4684-9586-3F5CF0F3E3A7}" dt="2023-04-20T00:10:44.264" v="611" actId="403"/>
          <ac:spMkLst>
            <pc:docMk/>
            <pc:sldMk cId="0" sldId="256"/>
            <ac:spMk id="177" creationId="{00000000-0000-0000-0000-000000000000}"/>
          </ac:spMkLst>
        </pc:spChg>
      </pc:sldChg>
      <pc:sldChg chg="modSp mod">
        <pc:chgData name="amit sharma" userId="a6d56a2852213d82" providerId="LiveId" clId="{0FBF782B-477F-4684-9586-3F5CF0F3E3A7}" dt="2023-04-19T17:57:32.771" v="3" actId="113"/>
        <pc:sldMkLst>
          <pc:docMk/>
          <pc:sldMk cId="0" sldId="258"/>
        </pc:sldMkLst>
        <pc:spChg chg="mod">
          <ac:chgData name="amit sharma" userId="a6d56a2852213d82" providerId="LiveId" clId="{0FBF782B-477F-4684-9586-3F5CF0F3E3A7}" dt="2023-04-19T17:57:32.771" v="3" actId="113"/>
          <ac:spMkLst>
            <pc:docMk/>
            <pc:sldMk cId="0" sldId="258"/>
            <ac:spMk id="4" creationId="{C8FA60DF-ADCC-B04F-6800-AE2095B1DB6B}"/>
          </ac:spMkLst>
        </pc:spChg>
      </pc:sldChg>
      <pc:sldChg chg="modSp mod">
        <pc:chgData name="amit sharma" userId="a6d56a2852213d82" providerId="LiveId" clId="{0FBF782B-477F-4684-9586-3F5CF0F3E3A7}" dt="2023-04-19T17:59:06.664" v="14" actId="113"/>
        <pc:sldMkLst>
          <pc:docMk/>
          <pc:sldMk cId="0" sldId="269"/>
        </pc:sldMkLst>
        <pc:spChg chg="mod">
          <ac:chgData name="amit sharma" userId="a6d56a2852213d82" providerId="LiveId" clId="{0FBF782B-477F-4684-9586-3F5CF0F3E3A7}" dt="2023-04-19T17:58:39.297" v="10" actId="113"/>
          <ac:spMkLst>
            <pc:docMk/>
            <pc:sldMk cId="0" sldId="269"/>
            <ac:spMk id="5" creationId="{29A122C6-61B2-47CD-B502-26998628EAD9}"/>
          </ac:spMkLst>
        </pc:spChg>
        <pc:spChg chg="mod">
          <ac:chgData name="amit sharma" userId="a6d56a2852213d82" providerId="LiveId" clId="{0FBF782B-477F-4684-9586-3F5CF0F3E3A7}" dt="2023-04-19T17:58:53.865" v="12" actId="113"/>
          <ac:spMkLst>
            <pc:docMk/>
            <pc:sldMk cId="0" sldId="269"/>
            <ac:spMk id="7" creationId="{6100CEF3-5689-04BC-5518-88C28543BFC5}"/>
          </ac:spMkLst>
        </pc:spChg>
        <pc:spChg chg="mod">
          <ac:chgData name="amit sharma" userId="a6d56a2852213d82" providerId="LiveId" clId="{0FBF782B-477F-4684-9586-3F5CF0F3E3A7}" dt="2023-04-19T17:59:06.664" v="14" actId="113"/>
          <ac:spMkLst>
            <pc:docMk/>
            <pc:sldMk cId="0" sldId="269"/>
            <ac:spMk id="9" creationId="{EE29A32F-94F9-0D54-3958-EEF0E5FC0126}"/>
          </ac:spMkLst>
        </pc:spChg>
      </pc:sldChg>
      <pc:sldChg chg="addSp delSp modSp mod">
        <pc:chgData name="amit sharma" userId="a6d56a2852213d82" providerId="LiveId" clId="{0FBF782B-477F-4684-9586-3F5CF0F3E3A7}" dt="2023-04-19T19:16:15.754" v="590" actId="14100"/>
        <pc:sldMkLst>
          <pc:docMk/>
          <pc:sldMk cId="3109844159" sldId="278"/>
        </pc:sldMkLst>
        <pc:spChg chg="add mod">
          <ac:chgData name="amit sharma" userId="a6d56a2852213d82" providerId="LiveId" clId="{0FBF782B-477F-4684-9586-3F5CF0F3E3A7}" dt="2023-04-19T18:57:05.982" v="519" actId="20577"/>
          <ac:spMkLst>
            <pc:docMk/>
            <pc:sldMk cId="3109844159" sldId="278"/>
            <ac:spMk id="5" creationId="{244F771D-5F27-5FCB-90CD-0EDA67D170EA}"/>
          </ac:spMkLst>
        </pc:spChg>
        <pc:spChg chg="add mod">
          <ac:chgData name="amit sharma" userId="a6d56a2852213d82" providerId="LiveId" clId="{0FBF782B-477F-4684-9586-3F5CF0F3E3A7}" dt="2023-04-19T19:15:19.108" v="587" actId="14100"/>
          <ac:spMkLst>
            <pc:docMk/>
            <pc:sldMk cId="3109844159" sldId="278"/>
            <ac:spMk id="6" creationId="{C8FE042F-EE5F-9C08-ED67-FFDDAC34592F}"/>
          </ac:spMkLst>
        </pc:spChg>
        <pc:spChg chg="add mod">
          <ac:chgData name="amit sharma" userId="a6d56a2852213d82" providerId="LiveId" clId="{0FBF782B-477F-4684-9586-3F5CF0F3E3A7}" dt="2023-04-19T19:16:15.754" v="590" actId="14100"/>
          <ac:spMkLst>
            <pc:docMk/>
            <pc:sldMk cId="3109844159" sldId="278"/>
            <ac:spMk id="7" creationId="{AD7EBA86-3E6B-FBC0-4239-401C25170FD9}"/>
          </ac:spMkLst>
        </pc:spChg>
        <pc:graphicFrameChg chg="add del mod modGraphic">
          <ac:chgData name="amit sharma" userId="a6d56a2852213d82" providerId="LiveId" clId="{0FBF782B-477F-4684-9586-3F5CF0F3E3A7}" dt="2023-04-19T18:41:13.588" v="300" actId="478"/>
          <ac:graphicFrameMkLst>
            <pc:docMk/>
            <pc:sldMk cId="3109844159" sldId="278"/>
            <ac:graphicFrameMk id="2" creationId="{59049352-FD7B-EC60-ACA8-4B5216D78468}"/>
          </ac:graphicFrameMkLst>
        </pc:graphicFrameChg>
        <pc:graphicFrameChg chg="add del mod modGraphic">
          <ac:chgData name="amit sharma" userId="a6d56a2852213d82" providerId="LiveId" clId="{0FBF782B-477F-4684-9586-3F5CF0F3E3A7}" dt="2023-04-19T18:55:56.682" v="478" actId="478"/>
          <ac:graphicFrameMkLst>
            <pc:docMk/>
            <pc:sldMk cId="3109844159" sldId="278"/>
            <ac:graphicFrameMk id="3" creationId="{AA013A20-897F-1C71-C59B-EC080BC48759}"/>
          </ac:graphicFrameMkLst>
        </pc:graphicFrameChg>
        <pc:graphicFrameChg chg="add del mod">
          <ac:chgData name="amit sharma" userId="a6d56a2852213d82" providerId="LiveId" clId="{0FBF782B-477F-4684-9586-3F5CF0F3E3A7}" dt="2023-04-19T18:56:57.115" v="516" actId="478"/>
          <ac:graphicFrameMkLst>
            <pc:docMk/>
            <pc:sldMk cId="3109844159" sldId="278"/>
            <ac:graphicFrameMk id="4" creationId="{7864A7F7-5DE2-B19C-52CF-2986813EE91B}"/>
          </ac:graphicFrameMkLst>
        </pc:graphicFrameChg>
      </pc:sldChg>
    </pc:docChg>
  </pc:docChgLst>
</pc:chgInfo>
</file>

<file path=ppt/media/image1.jpg>
</file>

<file path=ppt/media/image10.png>
</file>

<file path=ppt/media/image11.png>
</file>

<file path=ppt/media/image12.png>
</file>

<file path=ppt/media/image13.png>
</file>

<file path=ppt/media/image14.png>
</file>

<file path=ppt/media/image15.jpg>
</file>

<file path=ppt/media/image2.jp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f88252dc4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1f88252dc4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1f88252dc4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1f88252dc4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1f88252dc4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1f88252dc4_0_10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1f88252dc4_0_10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2497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8252dc4_0_6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8252dc4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3091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27420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8252dc4_0_6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8252dc4_0_6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50252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rId3"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rId3"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rId3"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rId3"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rId2" action="ppaction://hlinksldjump"/>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rId2" action="ppaction://hlinksldjump"/>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rId2" action="ppaction://hlinksldjump"/>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rId2" action="ppaction://hlinksldjump"/>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rId2" action="ppaction://hlinksldjump"/>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rId2" action="ppaction://hlinksldjump"/>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rId2" action="ppaction://hlinksldjump"/>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rId2" action="ppaction://hlinksldjump"/>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rId2" action="ppaction://hlinksldjump"/>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rId2" action="ppaction://hlinksldjump"/>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rId2" action="ppaction://hlinksldjump"/>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6" r:id="rId6"/>
    <p:sldLayoutId id="2147483657" r:id="rId7"/>
    <p:sldLayoutId id="2147483658" r:id="rId8"/>
    <p:sldLayoutId id="2147483659" r:id="rId9"/>
    <p:sldLayoutId id="2147483660"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corporatefinanceinstitute.com/resources/valuation/dividend-growth-rate/" TargetMode="External"/><Relationship Id="rId3" Type="http://schemas.openxmlformats.org/officeDocument/2006/relationships/hyperlink" Target="https://www.cognizant.com/us/en/about-cognizant" TargetMode="External"/><Relationship Id="rId7" Type="http://schemas.openxmlformats.org/officeDocument/2006/relationships/hyperlink" Target="https://www.nasdaq.com/market-activity/stocks/ctsh/dividend-history" TargetMode="External"/><Relationship Id="rId12" Type="http://schemas.openxmlformats.org/officeDocument/2006/relationships/hyperlink" Target="https://libguides.tees.ac.uk/referencing" TargetMode="Externa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hyperlink" Target="https://comparable-companies.com/search?domain=https://www.cognizant.com" TargetMode="External"/><Relationship Id="rId11" Type="http://schemas.openxmlformats.org/officeDocument/2006/relationships/image" Target="../media/image15.jpg"/><Relationship Id="rId5" Type="http://schemas.openxmlformats.org/officeDocument/2006/relationships/hyperlink" Target="https://seekingalpha.com/article/3784566-cognizant-dominant-player-in-booming-software-service-industry" TargetMode="External"/><Relationship Id="rId10" Type="http://schemas.openxmlformats.org/officeDocument/2006/relationships/hyperlink" Target="http://www.worldgovernmentbonds.com/bond-historical-data/united-states/10-years/" TargetMode="External"/><Relationship Id="rId4" Type="http://schemas.openxmlformats.org/officeDocument/2006/relationships/hyperlink" Target="https://www.cognizant.com/en_us/about/documents/q4-2022-corporate-overview.pdf" TargetMode="External"/><Relationship Id="rId9" Type="http://schemas.openxmlformats.org/officeDocument/2006/relationships/hyperlink" Target="https://stockanalysis.com/stocks/ctsh/forecast/"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hyperlink" Target="https://en.wikipedia.org/wiki/Cognizant" TargetMode="Externa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7.emf"/><Relationship Id="rId4" Type="http://schemas.openxmlformats.org/officeDocument/2006/relationships/package" Target="../embeddings/Microsoft_Excel_Macro-Enabled_Worksheet.xlsm"/></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729450" y="1322450"/>
            <a:ext cx="687556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dirty="0">
                <a:solidFill>
                  <a:srgbClr val="000000"/>
                </a:solidFill>
                <a:latin typeface="Calibri" panose="020F0502020204030204" pitchFamily="34" charset="0"/>
                <a:ea typeface="Calibri" panose="020F0502020204030204" pitchFamily="34" charset="0"/>
                <a:cs typeface="Calibri" panose="020F0502020204030204" pitchFamily="34" charset="0"/>
              </a:rPr>
              <a:t>Financial  - Analysis: CTSH</a:t>
            </a:r>
            <a:endParaRPr dirty="0">
              <a:latin typeface="Calibri" panose="020F0502020204030204" pitchFamily="34" charset="0"/>
              <a:ea typeface="Calibri" panose="020F0502020204030204" pitchFamily="34" charset="0"/>
              <a:cs typeface="Calibri" panose="020F0502020204030204" pitchFamily="34" charset="0"/>
            </a:endParaRPr>
          </a:p>
        </p:txBody>
      </p:sp>
      <p:sp>
        <p:nvSpPr>
          <p:cNvPr id="177" name="Google Shape;177;p18"/>
          <p:cNvSpPr txBox="1">
            <a:spLocks noGrp="1"/>
          </p:cNvSpPr>
          <p:nvPr>
            <p:ph type="subTitle" idx="1"/>
          </p:nvPr>
        </p:nvSpPr>
        <p:spPr>
          <a:xfrm>
            <a:off x="4042391" y="2154800"/>
            <a:ext cx="48909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u="sng" dirty="0">
                <a:latin typeface="Calibri" panose="020F0502020204030204" pitchFamily="34" charset="0"/>
                <a:ea typeface="Calibri" panose="020F0502020204030204" pitchFamily="34" charset="0"/>
                <a:cs typeface="Calibri" panose="020F0502020204030204" pitchFamily="34" charset="0"/>
              </a:rPr>
              <a:t>Team 3</a:t>
            </a:r>
            <a:r>
              <a:rPr lang="en-GB" b="1" dirty="0">
                <a:latin typeface="Calibri" panose="020F0502020204030204" pitchFamily="34" charset="0"/>
                <a:ea typeface="Calibri" panose="020F0502020204030204" pitchFamily="34" charset="0"/>
                <a:cs typeface="Calibri" panose="020F0502020204030204" pitchFamily="34" charset="0"/>
              </a:rPr>
              <a:t> </a:t>
            </a:r>
          </a:p>
          <a:p>
            <a:pPr marL="285750" lvl="0" indent="-285750" algn="l" rtl="0">
              <a:spcBef>
                <a:spcPts val="0"/>
              </a:spcBef>
              <a:spcAft>
                <a:spcPts val="0"/>
              </a:spcAft>
              <a:buFont typeface="Wingdings" panose="05000000000000000000" pitchFamily="2" charset="2"/>
              <a:buChar char="Ø"/>
            </a:pPr>
            <a:r>
              <a:rPr lang="en-GB" sz="1400" b="1" dirty="0">
                <a:latin typeface="Calibri" panose="020F0502020204030204" pitchFamily="34" charset="0"/>
                <a:ea typeface="Calibri" panose="020F0502020204030204" pitchFamily="34" charset="0"/>
                <a:cs typeface="Calibri" panose="020F0502020204030204" pitchFamily="34" charset="0"/>
              </a:rPr>
              <a:t>Amit Sharma, 0794488</a:t>
            </a:r>
          </a:p>
          <a:p>
            <a:pPr marL="285750" lvl="0" indent="-285750" algn="l" rtl="0">
              <a:spcBef>
                <a:spcPts val="0"/>
              </a:spcBef>
              <a:spcAft>
                <a:spcPts val="0"/>
              </a:spcAft>
              <a:buFont typeface="Wingdings" panose="05000000000000000000" pitchFamily="2" charset="2"/>
              <a:buChar char="Ø"/>
            </a:pPr>
            <a:r>
              <a:rPr lang="en-GB" sz="1400" b="1" dirty="0">
                <a:latin typeface="Calibri" panose="020F0502020204030204" pitchFamily="34" charset="0"/>
                <a:ea typeface="Calibri" panose="020F0502020204030204" pitchFamily="34" charset="0"/>
                <a:cs typeface="Calibri" panose="020F0502020204030204" pitchFamily="34" charset="0"/>
              </a:rPr>
              <a:t>Suhail Ahmed, 0789949</a:t>
            </a:r>
          </a:p>
          <a:p>
            <a:pPr marL="285750" lvl="0" indent="-285750" algn="l" rtl="0">
              <a:spcBef>
                <a:spcPts val="0"/>
              </a:spcBef>
              <a:spcAft>
                <a:spcPts val="0"/>
              </a:spcAft>
              <a:buFont typeface="Wingdings" panose="05000000000000000000" pitchFamily="2" charset="2"/>
              <a:buChar char="Ø"/>
            </a:pPr>
            <a:r>
              <a:rPr lang="en-GB" sz="1400" b="1" dirty="0">
                <a:latin typeface="Calibri" panose="020F0502020204030204" pitchFamily="34" charset="0"/>
                <a:ea typeface="Calibri" panose="020F0502020204030204" pitchFamily="34" charset="0"/>
                <a:cs typeface="Calibri" panose="020F0502020204030204" pitchFamily="34" charset="0"/>
              </a:rPr>
              <a:t>Rajvi Mehta, 0788372  </a:t>
            </a:r>
          </a:p>
          <a:p>
            <a:pPr marL="285750" lvl="0" indent="-285750" algn="l" rtl="0">
              <a:spcBef>
                <a:spcPts val="0"/>
              </a:spcBef>
              <a:spcAft>
                <a:spcPts val="0"/>
              </a:spcAft>
              <a:buFont typeface="Wingdings" panose="05000000000000000000" pitchFamily="2" charset="2"/>
              <a:buChar char="Ø"/>
            </a:pPr>
            <a:r>
              <a:rPr lang="en-GB" sz="1400" b="1" dirty="0">
                <a:latin typeface="Calibri" panose="020F0502020204030204" pitchFamily="34" charset="0"/>
                <a:ea typeface="Calibri" panose="020F0502020204030204" pitchFamily="34" charset="0"/>
                <a:cs typeface="Calibri" panose="020F0502020204030204" pitchFamily="34" charset="0"/>
              </a:rPr>
              <a:t>Harshil Patel, 0791261</a:t>
            </a:r>
          </a:p>
          <a:p>
            <a:pPr marL="285750" lvl="0" indent="-285750" algn="l" rtl="0">
              <a:spcBef>
                <a:spcPts val="0"/>
              </a:spcBef>
              <a:spcAft>
                <a:spcPts val="0"/>
              </a:spcAft>
              <a:buFont typeface="Wingdings" panose="05000000000000000000" pitchFamily="2" charset="2"/>
              <a:buChar char="Ø"/>
            </a:pPr>
            <a:r>
              <a:rPr lang="en-GB" sz="1400" b="1" dirty="0" err="1">
                <a:latin typeface="Calibri" panose="020F0502020204030204" pitchFamily="34" charset="0"/>
                <a:ea typeface="Calibri" panose="020F0502020204030204" pitchFamily="34" charset="0"/>
                <a:cs typeface="Calibri" panose="020F0502020204030204" pitchFamily="34" charset="0"/>
              </a:rPr>
              <a:t>Jayraj</a:t>
            </a:r>
            <a:r>
              <a:rPr lang="en-GB" sz="1400" b="1" dirty="0">
                <a:latin typeface="Calibri" panose="020F0502020204030204" pitchFamily="34" charset="0"/>
                <a:ea typeface="Calibri" panose="020F0502020204030204" pitchFamily="34" charset="0"/>
                <a:cs typeface="Calibri" panose="020F0502020204030204" pitchFamily="34" charset="0"/>
              </a:rPr>
              <a:t> Radadiya, 0789984 </a:t>
            </a:r>
            <a:endParaRPr sz="1400" b="1"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4"/>
          <p:cNvSpPr txBox="1">
            <a:spLocks noGrp="1"/>
          </p:cNvSpPr>
          <p:nvPr>
            <p:ph type="title"/>
          </p:nvPr>
        </p:nvSpPr>
        <p:spPr>
          <a:xfrm>
            <a:off x="678600" y="584132"/>
            <a:ext cx="3893400" cy="1034400"/>
          </a:xfrm>
          <a:prstGeom prst="rect">
            <a:avLst/>
          </a:prstGeom>
          <a:noFill/>
          <a:ln>
            <a:noFill/>
          </a:ln>
        </p:spPr>
        <p:txBody>
          <a:bodyPr spcFirstLastPara="1" wrap="square" lIns="91425" tIns="91425" rIns="91425" bIns="91425" anchor="t" anchorCtr="0">
            <a:noAutofit/>
          </a:bodyPr>
          <a:lstStyle/>
          <a:p>
            <a:r>
              <a:rPr lang="en-CA" sz="2300" dirty="0">
                <a:latin typeface="Calibri" panose="020F0502020204030204" pitchFamily="34" charset="0"/>
                <a:ea typeface="Calibri" panose="020F0502020204030204" pitchFamily="34" charset="0"/>
                <a:cs typeface="Calibri" panose="020F0502020204030204" pitchFamily="34" charset="0"/>
              </a:rPr>
              <a:t>References</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230" name="Google Shape;230;p24"/>
          <p:cNvSpPr txBox="1">
            <a:spLocks noGrp="1"/>
          </p:cNvSpPr>
          <p:nvPr>
            <p:ph type="body" idx="1"/>
          </p:nvPr>
        </p:nvSpPr>
        <p:spPr>
          <a:xfrm>
            <a:off x="506366" y="1558977"/>
            <a:ext cx="6239208" cy="2680135"/>
          </a:xfrm>
          <a:prstGeom prst="rect">
            <a:avLst/>
          </a:prstGeom>
        </p:spPr>
        <p:txBody>
          <a:bodyPr spcFirstLastPara="1" wrap="square" lIns="91425" tIns="91425" rIns="91425" bIns="91425" anchor="t" anchorCtr="0">
            <a:noAutofit/>
          </a:bodyPr>
          <a:lstStyle/>
          <a:p>
            <a:pPr>
              <a:lnSpc>
                <a:spcPct val="107000"/>
              </a:lnSpc>
              <a:spcAft>
                <a:spcPts val="800"/>
              </a:spcAft>
            </a:pPr>
            <a:r>
              <a:rPr lang="en-US" sz="110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hlinkClick r:id="rId3"/>
              </a:rPr>
              <a:t>https://www.cognizant.com/us/en/about-cognizant</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4"/>
              </a:rPr>
              <a:t>https://www.cognizant.com/en_us/about/documents/q4-2022-corporate-overview.pdf</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latin typeface="Calibri" panose="020F0502020204030204" pitchFamily="34" charset="0"/>
                <a:ea typeface="Calibri" panose="020F0502020204030204" pitchFamily="34" charset="0"/>
                <a:cs typeface="Calibri" panose="020F0502020204030204" pitchFamily="34" charset="0"/>
              </a:rPr>
              <a:t>https://www.cognizant.com/en_us/about/documents/q4-2022-corporate-factsheet.pdf</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5"/>
              </a:rPr>
              <a:t>https://seekingalpha.com/article/3784566-cognizant-dominant-player-in-booming-software-service-industry</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6"/>
              </a:rPr>
              <a:t>https://comparable-companies.com/search?domain=https://www.cognizant.com</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7"/>
              </a:rPr>
              <a:t>https://www.nasdaq.com/market-activity/stocks/ctsh/dividend-history</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8"/>
              </a:rPr>
              <a:t>https://corporatefinanceinstitute.com/resources/valuation/dividend-growth-rate/</a:t>
            </a:r>
            <a:endPar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dirty="0">
                <a:effectLst/>
                <a:latin typeface="Calibri" panose="020F0502020204030204" pitchFamily="34" charset="0"/>
                <a:ea typeface="Calibri" panose="020F0502020204030204" pitchFamily="34" charset="0"/>
                <a:cs typeface="Calibri" panose="020F0502020204030204" pitchFamily="34" charset="0"/>
                <a:hlinkClick r:id="rId9"/>
              </a:rPr>
              <a:t>https://stockanalysis.com/stocks/ctsh/forecast/</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a:lnSpc>
                <a:spcPct val="107000"/>
              </a:lnSpc>
              <a:spcAft>
                <a:spcPts val="800"/>
              </a:spcAft>
            </a:pPr>
            <a:r>
              <a:rPr lang="en-US" sz="1100" u="sng" dirty="0">
                <a:solidFill>
                  <a:srgbClr val="0563C1"/>
                </a:solidFill>
                <a:effectLst/>
                <a:latin typeface="Calibri" panose="020F0502020204030204" pitchFamily="34" charset="0"/>
                <a:ea typeface="Calibri" panose="020F0502020204030204" pitchFamily="34" charset="0"/>
                <a:cs typeface="Calibri" panose="020F0502020204030204" pitchFamily="34" charset="0"/>
                <a:hlinkClick r:id="rId10"/>
              </a:rPr>
              <a:t>http://www.worldgovernmentbonds.com/bond-historical-data/united-states/10-years/</a:t>
            </a:r>
            <a:endParaRPr lang="en-US" sz="1100" dirty="0">
              <a:effectLst/>
              <a:latin typeface="Calibri" panose="020F0502020204030204" pitchFamily="34" charset="0"/>
              <a:ea typeface="Calibri" panose="020F0502020204030204" pitchFamily="34" charset="0"/>
              <a:cs typeface="Calibri" panose="020F0502020204030204" pitchFamily="34" charset="0"/>
            </a:endParaRPr>
          </a:p>
          <a:p>
            <a:pPr marL="0" lvl="0" indent="0" algn="l" rtl="0">
              <a:spcBef>
                <a:spcPts val="0"/>
              </a:spcBef>
              <a:spcAft>
                <a:spcPts val="0"/>
              </a:spcAft>
              <a:buNone/>
            </a:pPr>
            <a:endParaRPr lang="en-US" sz="1100" dirty="0">
              <a:latin typeface="Calibri" panose="020F0502020204030204" pitchFamily="34" charset="0"/>
              <a:ea typeface="Calibri" panose="020F0502020204030204" pitchFamily="34" charset="0"/>
              <a:cs typeface="Calibri" panose="020F0502020204030204" pitchFamily="34" charset="0"/>
            </a:endParaRPr>
          </a:p>
        </p:txBody>
      </p:sp>
      <p:pic>
        <p:nvPicPr>
          <p:cNvPr id="235" name="Google Shape;235;p24"/>
          <p:cNvPicPr preferRelativeResize="0"/>
          <p:nvPr/>
        </p:nvPicPr>
        <p:blipFill>
          <a:blip r:embed="rId11">
            <a:extLst>
              <a:ext uri="{837473B0-CC2E-450A-ABE3-18F120FF3D39}">
                <a1611:picAttrSrcUrl xmlns:a1611="http://schemas.microsoft.com/office/drawing/2016/11/main" r:id="rId12"/>
              </a:ext>
            </a:extLst>
          </a:blip>
          <a:srcRect l="27703" r="27703"/>
          <a:stretch/>
        </p:blipFill>
        <p:spPr>
          <a:xfrm>
            <a:off x="6610662" y="1184600"/>
            <a:ext cx="2423410" cy="326259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7"/>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a:solidFill>
                  <a:srgbClr val="000000"/>
                </a:solidFill>
                <a:latin typeface="Calibri" panose="020F0502020204030204" pitchFamily="34" charset="0"/>
                <a:ea typeface="Calibri" panose="020F0502020204030204" pitchFamily="34" charset="0"/>
                <a:cs typeface="Calibri" panose="020F0502020204030204" pitchFamily="34" charset="0"/>
              </a:rPr>
              <a:t>Thank you.</a:t>
            </a:r>
            <a:endParaRPr>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674486" y="539162"/>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dirty="0">
                <a:latin typeface="Calibri" panose="020F0502020204030204" pitchFamily="34" charset="0"/>
                <a:ea typeface="Calibri" panose="020F0502020204030204" pitchFamily="34" charset="0"/>
                <a:cs typeface="Calibri" panose="020F0502020204030204" pitchFamily="34" charset="0"/>
              </a:rPr>
              <a:t>Goal</a:t>
            </a:r>
            <a:endParaRPr sz="2300" dirty="0">
              <a:latin typeface="Calibri" panose="020F0502020204030204" pitchFamily="34" charset="0"/>
              <a:ea typeface="Calibri" panose="020F0502020204030204" pitchFamily="34" charset="0"/>
              <a:cs typeface="Calibri" panose="020F0502020204030204" pitchFamily="34" charset="0"/>
            </a:endParaRPr>
          </a:p>
        </p:txBody>
      </p:sp>
      <p:pic>
        <p:nvPicPr>
          <p:cNvPr id="200" name="Google Shape;200;p20"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
        <p:nvSpPr>
          <p:cNvPr id="4" name="TextBox 3">
            <a:extLst>
              <a:ext uri="{FF2B5EF4-FFF2-40B4-BE49-F238E27FC236}">
                <a16:creationId xmlns:a16="http://schemas.microsoft.com/office/drawing/2014/main" id="{C8FA60DF-ADCC-B04F-6800-AE2095B1DB6B}"/>
              </a:ext>
            </a:extLst>
          </p:cNvPr>
          <p:cNvSpPr txBox="1"/>
          <p:nvPr/>
        </p:nvSpPr>
        <p:spPr>
          <a:xfrm>
            <a:off x="759502" y="1528997"/>
            <a:ext cx="6086006" cy="1815882"/>
          </a:xfrm>
          <a:prstGeom prst="rect">
            <a:avLst/>
          </a:prstGeom>
          <a:noFill/>
        </p:spPr>
        <p:txBody>
          <a:bodyPr wrap="square" rtlCol="0">
            <a:spAutoFit/>
          </a:bodyPr>
          <a:lstStyle/>
          <a:p>
            <a:pPr algn="just"/>
            <a:r>
              <a:rPr lang="en-GB" b="0" i="0" dirty="0">
                <a:solidFill>
                  <a:srgbClr val="374151"/>
                </a:solidFill>
                <a:effectLst/>
                <a:latin typeface="Söhne"/>
              </a:rPr>
              <a:t>The goal is to predict the </a:t>
            </a:r>
            <a:r>
              <a:rPr lang="en-GB" b="1" i="0" dirty="0">
                <a:solidFill>
                  <a:srgbClr val="374151"/>
                </a:solidFill>
                <a:effectLst/>
                <a:latin typeface="Söhne"/>
              </a:rPr>
              <a:t>future performance of a stock using a combination of financial models </a:t>
            </a:r>
            <a:r>
              <a:rPr lang="en-GB" b="0" i="0" dirty="0">
                <a:solidFill>
                  <a:srgbClr val="374151"/>
                </a:solidFill>
                <a:effectLst/>
                <a:latin typeface="Söhne"/>
              </a:rPr>
              <a:t>and analysis techniques such as </a:t>
            </a:r>
            <a:r>
              <a:rPr lang="en-US" b="1" i="0" dirty="0">
                <a:solidFill>
                  <a:srgbClr val="374151"/>
                </a:solidFill>
                <a:effectLst/>
                <a:latin typeface="Söhne"/>
              </a:rPr>
              <a:t>Capital Asset Pricing Model (CAPM)</a:t>
            </a:r>
            <a:r>
              <a:rPr lang="en-GB" b="1" i="0" dirty="0">
                <a:solidFill>
                  <a:srgbClr val="374151"/>
                </a:solidFill>
                <a:effectLst/>
                <a:latin typeface="Söhne"/>
              </a:rPr>
              <a:t>, Dividend Growth Model, Facebook Prophet, Bollinger Bands, Financial Ratios, and Monte Carlo Analysis. </a:t>
            </a:r>
          </a:p>
          <a:p>
            <a:pPr algn="just"/>
            <a:r>
              <a:rPr lang="en-GB" b="0" i="0" dirty="0">
                <a:solidFill>
                  <a:srgbClr val="374151"/>
                </a:solidFill>
                <a:effectLst/>
                <a:latin typeface="Söhne"/>
              </a:rPr>
              <a:t>The objective is to estimate the </a:t>
            </a:r>
            <a:r>
              <a:rPr lang="en-GB" b="1" i="0" dirty="0">
                <a:solidFill>
                  <a:srgbClr val="374151"/>
                </a:solidFill>
                <a:effectLst/>
                <a:latin typeface="Söhne"/>
              </a:rPr>
              <a:t>expected return and level of risk </a:t>
            </a:r>
            <a:r>
              <a:rPr lang="en-GB" b="0" i="0" dirty="0">
                <a:solidFill>
                  <a:srgbClr val="374151"/>
                </a:solidFill>
                <a:effectLst/>
                <a:latin typeface="Söhne"/>
              </a:rPr>
              <a:t>associated with the stock based on various market factors and historical data. The purpose of this analysis is to assist investors in making informed decisions about whether </a:t>
            </a:r>
            <a:r>
              <a:rPr lang="en-GB" b="1" i="0" dirty="0">
                <a:solidFill>
                  <a:srgbClr val="374151"/>
                </a:solidFill>
                <a:effectLst/>
                <a:latin typeface="Söhne"/>
              </a:rPr>
              <a:t>to buy, hold, or sell the stock.</a:t>
            </a:r>
            <a:endParaRPr lang="en-US" b="1" dirty="0"/>
          </a:p>
        </p:txBody>
      </p:sp>
      <p:pic>
        <p:nvPicPr>
          <p:cNvPr id="6" name="Picture 5" descr="A picture containing sky, building, outdoor, tower&#10;&#10;Description automatically generated">
            <a:extLst>
              <a:ext uri="{FF2B5EF4-FFF2-40B4-BE49-F238E27FC236}">
                <a16:creationId xmlns:a16="http://schemas.microsoft.com/office/drawing/2014/main" id="{1462673E-9242-DAEE-5AB4-13BC2B6072A9}"/>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6985416" y="1713875"/>
            <a:ext cx="2008818" cy="193259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31"/>
          <p:cNvSpPr txBox="1">
            <a:spLocks noGrp="1"/>
          </p:cNvSpPr>
          <p:nvPr>
            <p:ph type="title"/>
          </p:nvPr>
        </p:nvSpPr>
        <p:spPr>
          <a:xfrm>
            <a:off x="693563" y="551450"/>
            <a:ext cx="6476731" cy="1034400"/>
          </a:xfrm>
          <a:prstGeom prst="rect">
            <a:avLst/>
          </a:prstGeom>
          <a:noFill/>
          <a:ln>
            <a:noFill/>
          </a:ln>
        </p:spPr>
        <p:txBody>
          <a:bodyPr spcFirstLastPara="1" wrap="square" lIns="91425" tIns="91425" rIns="91425" bIns="91425" anchor="t" anchorCtr="0">
            <a:noAutofit/>
          </a:bodyPr>
          <a:lstStyle/>
          <a:p>
            <a:r>
              <a:rPr lang="en-GB" sz="2300" dirty="0">
                <a:latin typeface="Calibri" panose="020F0502020204030204" pitchFamily="34" charset="0"/>
                <a:ea typeface="Calibri" panose="020F0502020204030204" pitchFamily="34" charset="0"/>
                <a:cs typeface="Calibri" panose="020F0502020204030204" pitchFamily="34" charset="0"/>
              </a:rPr>
              <a:t>Cognizant Technology Solutions - CTSH</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589" name="Google Shape;589;p31"/>
          <p:cNvSpPr txBox="1"/>
          <p:nvPr/>
        </p:nvSpPr>
        <p:spPr>
          <a:xfrm>
            <a:off x="992300" y="1257443"/>
            <a:ext cx="1768800" cy="229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1200" b="1" dirty="0">
                <a:solidFill>
                  <a:schemeClr val="dk1"/>
                </a:solidFill>
                <a:latin typeface="Calibri" panose="020F0502020204030204" pitchFamily="34" charset="0"/>
                <a:ea typeface="Calibri" panose="020F0502020204030204" pitchFamily="34" charset="0"/>
                <a:cs typeface="Calibri" panose="020F0502020204030204" pitchFamily="34" charset="0"/>
                <a:sym typeface="Lato"/>
              </a:rPr>
              <a:t>Employees worldwide</a:t>
            </a:r>
          </a:p>
        </p:txBody>
      </p:sp>
      <p:sp>
        <p:nvSpPr>
          <p:cNvPr id="590" name="Google Shape;590;p31"/>
          <p:cNvSpPr txBox="1"/>
          <p:nvPr/>
        </p:nvSpPr>
        <p:spPr>
          <a:xfrm>
            <a:off x="722900" y="1482493"/>
            <a:ext cx="2307600" cy="471222"/>
          </a:xfrm>
          <a:prstGeom prst="rect">
            <a:avLst/>
          </a:prstGeom>
          <a:noFill/>
          <a:ln>
            <a:noFill/>
          </a:ln>
        </p:spPr>
        <p:txBody>
          <a:bodyPr spcFirstLastPara="1" wrap="square" lIns="91425" tIns="91425" rIns="91425" bIns="91425" anchor="t" anchorCtr="0">
            <a:noAutofit/>
          </a:bodyPr>
          <a:lstStyle/>
          <a:p>
            <a:pPr algn="ctr">
              <a:lnSpc>
                <a:spcPct val="115000"/>
              </a:lnSpc>
              <a:spcAft>
                <a:spcPts val="1600"/>
              </a:spcAft>
              <a:buSzPts val="1100"/>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355,300</a:t>
            </a:r>
            <a:endParaRPr lang="en-US" sz="1800" dirty="0">
              <a:effectLst/>
              <a:latin typeface="Calibri" panose="020F0502020204030204" pitchFamily="34" charset="0"/>
              <a:ea typeface="Calibri" panose="020F0502020204030204" pitchFamily="34" charset="0"/>
              <a:cs typeface="Calibri" panose="020F0502020204030204" pitchFamily="34" charset="0"/>
            </a:endParaRPr>
          </a:p>
          <a:p>
            <a:pPr marL="0" lvl="0" indent="0" algn="ctr" rtl="0">
              <a:lnSpc>
                <a:spcPct val="115000"/>
              </a:lnSpc>
              <a:spcBef>
                <a:spcPts val="0"/>
              </a:spcBef>
              <a:spcAft>
                <a:spcPts val="1600"/>
              </a:spcAft>
              <a:buClr>
                <a:srgbClr val="000000"/>
              </a:buClr>
              <a:buSzPts val="1100"/>
              <a:buFont typeface="Arial"/>
              <a:buNone/>
            </a:pPr>
            <a:endParaRPr sz="4800" b="1" dirty="0">
              <a:solidFill>
                <a:schemeClr val="dk1"/>
              </a:solidFill>
              <a:latin typeface="Calibri" panose="020F0502020204030204" pitchFamily="34" charset="0"/>
              <a:ea typeface="Calibri" panose="020F0502020204030204" pitchFamily="34" charset="0"/>
              <a:cs typeface="Calibri" panose="020F0502020204030204" pitchFamily="34" charset="0"/>
              <a:sym typeface="Lato"/>
            </a:endParaRPr>
          </a:p>
        </p:txBody>
      </p:sp>
      <p:cxnSp>
        <p:nvCxnSpPr>
          <p:cNvPr id="592" name="Google Shape;592;p31"/>
          <p:cNvCxnSpPr/>
          <p:nvPr/>
        </p:nvCxnSpPr>
        <p:spPr>
          <a:xfrm>
            <a:off x="3224350" y="1318307"/>
            <a:ext cx="0" cy="601113"/>
          </a:xfrm>
          <a:prstGeom prst="straightConnector1">
            <a:avLst/>
          </a:prstGeom>
          <a:noFill/>
          <a:ln w="9525" cap="flat" cmpd="sng">
            <a:solidFill>
              <a:schemeClr val="accent1"/>
            </a:solidFill>
            <a:prstDash val="dot"/>
            <a:round/>
            <a:headEnd type="none" w="med" len="med"/>
            <a:tailEnd type="none" w="med" len="med"/>
          </a:ln>
        </p:spPr>
      </p:cxnSp>
      <p:sp>
        <p:nvSpPr>
          <p:cNvPr id="593" name="Google Shape;593;p31"/>
          <p:cNvSpPr txBox="1"/>
          <p:nvPr/>
        </p:nvSpPr>
        <p:spPr>
          <a:xfrm>
            <a:off x="3687600" y="1257443"/>
            <a:ext cx="1768800" cy="229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gn="ctr">
              <a:lnSpc>
                <a:spcPct val="115000"/>
              </a:lnSpc>
              <a:spcAft>
                <a:spcPts val="1600"/>
              </a:spcAft>
              <a:buSzPts val="1100"/>
              <a:buNone/>
              <a:defRPr sz="1200" b="1">
                <a:solidFill>
                  <a:schemeClr val="dk1"/>
                </a:solidFill>
                <a:latin typeface="Calibri" panose="020F0502020204030204" pitchFamily="34" charset="0"/>
                <a:ea typeface="Calibri" panose="020F0502020204030204" pitchFamily="34" charset="0"/>
                <a:cs typeface="Calibri" panose="020F0502020204030204" pitchFamily="34" charset="0"/>
              </a:defRPr>
            </a:lvl1pPr>
          </a:lstStyle>
          <a:p>
            <a:r>
              <a:rPr lang="en-GB" dirty="0">
                <a:sym typeface="Lato"/>
              </a:rPr>
              <a:t>Total revenue</a:t>
            </a:r>
          </a:p>
        </p:txBody>
      </p:sp>
      <p:sp>
        <p:nvSpPr>
          <p:cNvPr id="594" name="Google Shape;594;p31"/>
          <p:cNvSpPr txBox="1"/>
          <p:nvPr/>
        </p:nvSpPr>
        <p:spPr>
          <a:xfrm>
            <a:off x="3418200" y="1482493"/>
            <a:ext cx="2307600" cy="4712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lgn="ctr">
              <a:lnSpc>
                <a:spcPct val="115000"/>
              </a:lnSpc>
              <a:spcAft>
                <a:spcPts val="1600"/>
              </a:spcAft>
              <a:buSzPts val="1100"/>
              <a:defRPr sz="1800">
                <a:effectLst/>
                <a:latin typeface="Calibri" panose="020F0502020204030204" pitchFamily="34" charset="0"/>
                <a:ea typeface="Times New Roman" panose="02020603050405020304" pitchFamily="18" charset="0"/>
                <a:cs typeface="Calibri" panose="020F0502020204030204" pitchFamily="34" charset="0"/>
              </a:defRPr>
            </a:lvl1pPr>
          </a:lstStyle>
          <a:p>
            <a:r>
              <a:rPr lang="en-US" dirty="0">
                <a:ea typeface="Calibri" panose="020F0502020204030204" pitchFamily="34" charset="0"/>
              </a:rPr>
              <a:t>$19.4B</a:t>
            </a:r>
            <a:endParaRPr dirty="0">
              <a:ea typeface="Calibri" panose="020F0502020204030204" pitchFamily="34" charset="0"/>
              <a:sym typeface="Lato"/>
            </a:endParaRPr>
          </a:p>
        </p:txBody>
      </p:sp>
      <p:sp>
        <p:nvSpPr>
          <p:cNvPr id="597" name="Google Shape;597;p31"/>
          <p:cNvSpPr txBox="1"/>
          <p:nvPr/>
        </p:nvSpPr>
        <p:spPr>
          <a:xfrm>
            <a:off x="6382899" y="1257443"/>
            <a:ext cx="1956627" cy="2250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gn="ctr">
              <a:lnSpc>
                <a:spcPct val="115000"/>
              </a:lnSpc>
              <a:spcAft>
                <a:spcPts val="1600"/>
              </a:spcAft>
              <a:buSzPts val="1100"/>
              <a:buNone/>
              <a:defRPr sz="1200" b="1">
                <a:solidFill>
                  <a:schemeClr val="dk1"/>
                </a:solidFill>
                <a:latin typeface="Calibri" panose="020F0502020204030204" pitchFamily="34" charset="0"/>
                <a:ea typeface="Calibri" panose="020F0502020204030204" pitchFamily="34" charset="0"/>
                <a:cs typeface="Calibri" panose="020F0502020204030204" pitchFamily="34" charset="0"/>
              </a:defRPr>
            </a:lvl1pPr>
          </a:lstStyle>
          <a:p>
            <a:r>
              <a:rPr lang="en-GB" dirty="0">
                <a:sym typeface="Lato"/>
              </a:rPr>
              <a:t>2022 Fortune 500 ranking</a:t>
            </a:r>
          </a:p>
        </p:txBody>
      </p:sp>
      <p:sp>
        <p:nvSpPr>
          <p:cNvPr id="598" name="Google Shape;598;p31"/>
          <p:cNvSpPr txBox="1"/>
          <p:nvPr/>
        </p:nvSpPr>
        <p:spPr>
          <a:xfrm>
            <a:off x="6113500" y="1482493"/>
            <a:ext cx="2307600" cy="471222"/>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US"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#194</a:t>
            </a:r>
            <a:endParaRPr sz="4800" b="1" dirty="0">
              <a:solidFill>
                <a:schemeClr val="dk1"/>
              </a:solidFill>
              <a:latin typeface="Calibri" panose="020F0502020204030204" pitchFamily="34" charset="0"/>
              <a:ea typeface="Calibri" panose="020F0502020204030204" pitchFamily="34" charset="0"/>
              <a:cs typeface="Calibri" panose="020F0502020204030204" pitchFamily="34" charset="0"/>
              <a:sym typeface="Lato"/>
            </a:endParaRPr>
          </a:p>
        </p:txBody>
      </p:sp>
      <p:sp>
        <p:nvSpPr>
          <p:cNvPr id="4" name="Google Shape;206;p21">
            <a:extLst>
              <a:ext uri="{FF2B5EF4-FFF2-40B4-BE49-F238E27FC236}">
                <a16:creationId xmlns:a16="http://schemas.microsoft.com/office/drawing/2014/main" id="{2FAF71F8-D911-53C6-7A60-6C78C8EC6CEA}"/>
              </a:ext>
            </a:extLst>
          </p:cNvPr>
          <p:cNvSpPr/>
          <p:nvPr/>
        </p:nvSpPr>
        <p:spPr>
          <a:xfrm>
            <a:off x="355680" y="2341568"/>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latin typeface="Calibri" panose="020F0502020204030204" pitchFamily="34" charset="0"/>
                <a:ea typeface="Calibri" panose="020F0502020204030204" pitchFamily="34" charset="0"/>
                <a:cs typeface="Calibri" panose="020F0502020204030204" pitchFamily="34" charset="0"/>
              </a:rPr>
              <a:t>1</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sp>
        <p:nvSpPr>
          <p:cNvPr id="5" name="Google Shape;207;p21">
            <a:extLst>
              <a:ext uri="{FF2B5EF4-FFF2-40B4-BE49-F238E27FC236}">
                <a16:creationId xmlns:a16="http://schemas.microsoft.com/office/drawing/2014/main" id="{29A122C6-61B2-47CD-B502-26998628EAD9}"/>
              </a:ext>
            </a:extLst>
          </p:cNvPr>
          <p:cNvSpPr txBox="1">
            <a:spLocks noGrp="1"/>
          </p:cNvSpPr>
          <p:nvPr>
            <p:ph type="body" idx="1"/>
          </p:nvPr>
        </p:nvSpPr>
        <p:spPr>
          <a:xfrm>
            <a:off x="845954" y="2149470"/>
            <a:ext cx="7943280" cy="1173102"/>
          </a:xfrm>
          <a:prstGeom prst="rect">
            <a:avLst/>
          </a:prstGeom>
        </p:spPr>
        <p:txBody>
          <a:bodyPr spcFirstLastPara="1" wrap="square" lIns="91425" tIns="91425" rIns="91425" bIns="91425" anchor="t" anchorCtr="0">
            <a:noAutofit/>
          </a:bodyPr>
          <a:lstStyle/>
          <a:p>
            <a:pPr marL="146050" indent="0">
              <a:lnSpc>
                <a:spcPct val="107000"/>
              </a:lnSpc>
              <a:spcAft>
                <a:spcPts val="800"/>
              </a:spcAft>
              <a:buNone/>
            </a:pPr>
            <a:r>
              <a:rPr lang="en-US" sz="1100" dirty="0">
                <a:effectLst/>
                <a:latin typeface="Calibri" panose="020F0502020204030204" pitchFamily="34" charset="0"/>
                <a:ea typeface="Calibri" panose="020F0502020204030204" pitchFamily="34" charset="0"/>
                <a:cs typeface="Calibri" panose="020F0502020204030204" pitchFamily="34" charset="0"/>
              </a:rPr>
              <a:t>Cognizant Technology Solutions was founded in </a:t>
            </a:r>
            <a:r>
              <a:rPr lang="en-US" sz="1100" b="1" dirty="0">
                <a:effectLst/>
                <a:latin typeface="Calibri" panose="020F0502020204030204" pitchFamily="34" charset="0"/>
                <a:ea typeface="Calibri" panose="020F0502020204030204" pitchFamily="34" charset="0"/>
                <a:cs typeface="Calibri" panose="020F0502020204030204" pitchFamily="34" charset="0"/>
              </a:rPr>
              <a:t>1994 in the United States </a:t>
            </a:r>
            <a:r>
              <a:rPr lang="en-US" sz="1100" dirty="0">
                <a:effectLst/>
                <a:latin typeface="Calibri" panose="020F0502020204030204" pitchFamily="34" charset="0"/>
                <a:ea typeface="Calibri" panose="020F0502020204030204" pitchFamily="34" charset="0"/>
                <a:cs typeface="Calibri" panose="020F0502020204030204" pitchFamily="34" charset="0"/>
              </a:rPr>
              <a:t>and initially focused on providing technology development and support services to its clients. The company grew rapidly in the late 1990s and early 2000s, expanding its operations to India in 1996 and becoming a public company in </a:t>
            </a:r>
            <a:r>
              <a:rPr lang="en-US" sz="1100" b="1" dirty="0">
                <a:effectLst/>
                <a:latin typeface="Calibri" panose="020F0502020204030204" pitchFamily="34" charset="0"/>
                <a:ea typeface="Calibri" panose="020F0502020204030204" pitchFamily="34" charset="0"/>
                <a:cs typeface="Calibri" panose="020F0502020204030204" pitchFamily="34" charset="0"/>
              </a:rPr>
              <a:t>1998 when it was listed on the NASDAQ</a:t>
            </a:r>
            <a:r>
              <a:rPr lang="en-US" sz="1100" dirty="0">
                <a:effectLst/>
                <a:latin typeface="Calibri" panose="020F0502020204030204" pitchFamily="34" charset="0"/>
                <a:ea typeface="Calibri" panose="020F0502020204030204" pitchFamily="34" charset="0"/>
                <a:cs typeface="Calibri" panose="020F0502020204030204" pitchFamily="34" charset="0"/>
              </a:rPr>
              <a:t> stock exchange. Over the years, Cognizant has expanded its service offerings to include digital, technology, consulting, and operations services. The company has a global workforce of over </a:t>
            </a:r>
            <a:r>
              <a:rPr lang="en-US" sz="1100" b="1" dirty="0">
                <a:effectLst/>
                <a:latin typeface="Calibri" panose="020F0502020204030204" pitchFamily="34" charset="0"/>
                <a:ea typeface="Calibri" panose="020F0502020204030204" pitchFamily="34" charset="0"/>
                <a:cs typeface="Calibri" panose="020F0502020204030204" pitchFamily="34" charset="0"/>
              </a:rPr>
              <a:t>300,000 employees</a:t>
            </a:r>
            <a:r>
              <a:rPr lang="en-US" sz="1100" dirty="0">
                <a:effectLst/>
                <a:latin typeface="Calibri" panose="020F0502020204030204" pitchFamily="34" charset="0"/>
                <a:ea typeface="Calibri" panose="020F0502020204030204" pitchFamily="34" charset="0"/>
                <a:cs typeface="Calibri" panose="020F0502020204030204" pitchFamily="34" charset="0"/>
              </a:rPr>
              <a:t>, serving clients in more than </a:t>
            </a:r>
            <a:r>
              <a:rPr lang="en-US" sz="1100" b="1" dirty="0">
                <a:effectLst/>
                <a:latin typeface="Calibri" panose="020F0502020204030204" pitchFamily="34" charset="0"/>
                <a:ea typeface="Calibri" panose="020F0502020204030204" pitchFamily="34" charset="0"/>
                <a:cs typeface="Calibri" panose="020F0502020204030204" pitchFamily="34" charset="0"/>
              </a:rPr>
              <a:t>40 countries</a:t>
            </a:r>
            <a:r>
              <a:rPr lang="en-US" sz="1100" dirty="0">
                <a:effectLst/>
                <a:latin typeface="Calibri" panose="020F0502020204030204" pitchFamily="34" charset="0"/>
                <a:ea typeface="Calibri" panose="020F0502020204030204" pitchFamily="34" charset="0"/>
                <a:cs typeface="Calibri" panose="020F0502020204030204" pitchFamily="34" charset="0"/>
              </a:rPr>
              <a:t>. In recent years, Cognizant has been investing heavily in </a:t>
            </a:r>
            <a:r>
              <a:rPr lang="en-US" sz="1100" b="1" dirty="0">
                <a:effectLst/>
                <a:latin typeface="Calibri" panose="020F0502020204030204" pitchFamily="34" charset="0"/>
                <a:ea typeface="Calibri" panose="020F0502020204030204" pitchFamily="34" charset="0"/>
                <a:cs typeface="Calibri" panose="020F0502020204030204" pitchFamily="34" charset="0"/>
              </a:rPr>
              <a:t>innovation</a:t>
            </a:r>
            <a:r>
              <a:rPr lang="en-US" sz="1100" dirty="0">
                <a:effectLst/>
                <a:latin typeface="Calibri" panose="020F0502020204030204" pitchFamily="34" charset="0"/>
                <a:ea typeface="Calibri" panose="020F0502020204030204" pitchFamily="34" charset="0"/>
                <a:cs typeface="Calibri" panose="020F0502020204030204" pitchFamily="34" charset="0"/>
              </a:rPr>
              <a:t> and expanding its </a:t>
            </a:r>
            <a:r>
              <a:rPr lang="en-US" sz="1100" b="1" dirty="0">
                <a:effectLst/>
                <a:latin typeface="Calibri" panose="020F0502020204030204" pitchFamily="34" charset="0"/>
                <a:ea typeface="Calibri" panose="020F0502020204030204" pitchFamily="34" charset="0"/>
                <a:cs typeface="Calibri" panose="020F0502020204030204" pitchFamily="34" charset="0"/>
              </a:rPr>
              <a:t>digital capabilities </a:t>
            </a:r>
            <a:r>
              <a:rPr lang="en-US" sz="1100" dirty="0">
                <a:effectLst/>
                <a:latin typeface="Calibri" panose="020F0502020204030204" pitchFamily="34" charset="0"/>
                <a:ea typeface="Calibri" panose="020F0502020204030204" pitchFamily="34" charset="0"/>
                <a:cs typeface="Calibri" panose="020F0502020204030204" pitchFamily="34" charset="0"/>
              </a:rPr>
              <a:t>to better serve its clients in the evolving digital landscape. (Source: Cognizant.com)</a:t>
            </a:r>
          </a:p>
        </p:txBody>
      </p:sp>
      <p:sp>
        <p:nvSpPr>
          <p:cNvPr id="7" name="Google Shape;209;p21">
            <a:extLst>
              <a:ext uri="{FF2B5EF4-FFF2-40B4-BE49-F238E27FC236}">
                <a16:creationId xmlns:a16="http://schemas.microsoft.com/office/drawing/2014/main" id="{6100CEF3-5689-04BC-5518-88C28543BFC5}"/>
              </a:ext>
            </a:extLst>
          </p:cNvPr>
          <p:cNvSpPr txBox="1">
            <a:spLocks/>
          </p:cNvSpPr>
          <p:nvPr/>
        </p:nvSpPr>
        <p:spPr>
          <a:xfrm>
            <a:off x="850952" y="3322572"/>
            <a:ext cx="7818362" cy="84471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46050" indent="0">
              <a:lnSpc>
                <a:spcPct val="107000"/>
              </a:lnSpc>
              <a:spcAft>
                <a:spcPts val="800"/>
              </a:spcAft>
              <a:buFont typeface="Lato"/>
              <a:buNone/>
            </a:pPr>
            <a:r>
              <a:rPr lang="en-US" sz="1100" dirty="0">
                <a:latin typeface="Calibri" panose="020F0502020204030204" pitchFamily="34" charset="0"/>
                <a:ea typeface="Calibri" panose="020F0502020204030204" pitchFamily="34" charset="0"/>
                <a:cs typeface="Calibri" panose="020F0502020204030204" pitchFamily="34" charset="0"/>
              </a:rPr>
              <a:t>The current </a:t>
            </a:r>
            <a:r>
              <a:rPr lang="en-US" sz="1100" b="1" dirty="0">
                <a:latin typeface="Calibri" panose="020F0502020204030204" pitchFamily="34" charset="0"/>
                <a:ea typeface="Calibri" panose="020F0502020204030204" pitchFamily="34" charset="0"/>
                <a:cs typeface="Calibri" panose="020F0502020204030204" pitchFamily="34" charset="0"/>
              </a:rPr>
              <a:t>macroeconomic environment </a:t>
            </a:r>
            <a:r>
              <a:rPr lang="en-US" sz="1100" dirty="0">
                <a:latin typeface="Calibri" panose="020F0502020204030204" pitchFamily="34" charset="0"/>
                <a:ea typeface="Calibri" panose="020F0502020204030204" pitchFamily="34" charset="0"/>
                <a:cs typeface="Calibri" panose="020F0502020204030204" pitchFamily="34" charset="0"/>
              </a:rPr>
              <a:t>and business cycle are favorable for Cognizant's business. The global economy is </a:t>
            </a:r>
            <a:r>
              <a:rPr lang="en-US" sz="1100" b="1" dirty="0">
                <a:latin typeface="Calibri" panose="020F0502020204030204" pitchFamily="34" charset="0"/>
                <a:ea typeface="Calibri" panose="020F0502020204030204" pitchFamily="34" charset="0"/>
                <a:cs typeface="Calibri" panose="020F0502020204030204" pitchFamily="34" charset="0"/>
              </a:rPr>
              <a:t>recovering from the COVID-19 </a:t>
            </a:r>
            <a:r>
              <a:rPr lang="en-US" sz="1100" dirty="0">
                <a:latin typeface="Calibri" panose="020F0502020204030204" pitchFamily="34" charset="0"/>
                <a:ea typeface="Calibri" panose="020F0502020204030204" pitchFamily="34" charset="0"/>
                <a:cs typeface="Calibri" panose="020F0502020204030204" pitchFamily="34" charset="0"/>
              </a:rPr>
              <a:t>pandemic, and the business cycle is in the expansion phase, leading to increased demand for digital transformation and technology services. Cognizant's ability to adapt and innovate has been key to its success in this challenging environment. (Source: McKinsey &amp; Company)</a:t>
            </a:r>
          </a:p>
        </p:txBody>
      </p:sp>
      <p:sp>
        <p:nvSpPr>
          <p:cNvPr id="8" name="Google Shape;210;p21">
            <a:extLst>
              <a:ext uri="{FF2B5EF4-FFF2-40B4-BE49-F238E27FC236}">
                <a16:creationId xmlns:a16="http://schemas.microsoft.com/office/drawing/2014/main" id="{36842B08-9BA1-D651-0E5B-1E3199E20064}"/>
              </a:ext>
            </a:extLst>
          </p:cNvPr>
          <p:cNvSpPr/>
          <p:nvPr/>
        </p:nvSpPr>
        <p:spPr>
          <a:xfrm>
            <a:off x="355680" y="4250326"/>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latin typeface="Calibri" panose="020F0502020204030204" pitchFamily="34" charset="0"/>
                <a:ea typeface="Calibri" panose="020F0502020204030204" pitchFamily="34" charset="0"/>
                <a:cs typeface="Calibri" panose="020F0502020204030204" pitchFamily="34" charset="0"/>
              </a:rPr>
              <a:t>3</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sp>
        <p:nvSpPr>
          <p:cNvPr id="9" name="Google Shape;211;p21">
            <a:extLst>
              <a:ext uri="{FF2B5EF4-FFF2-40B4-BE49-F238E27FC236}">
                <a16:creationId xmlns:a16="http://schemas.microsoft.com/office/drawing/2014/main" id="{EE29A32F-94F9-0D54-3958-EEF0E5FC0126}"/>
              </a:ext>
            </a:extLst>
          </p:cNvPr>
          <p:cNvSpPr txBox="1">
            <a:spLocks/>
          </p:cNvSpPr>
          <p:nvPr/>
        </p:nvSpPr>
        <p:spPr>
          <a:xfrm>
            <a:off x="844447" y="4087336"/>
            <a:ext cx="7709940" cy="105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46050" indent="0">
              <a:lnSpc>
                <a:spcPct val="107000"/>
              </a:lnSpc>
              <a:spcAft>
                <a:spcPts val="800"/>
              </a:spcAft>
              <a:buFont typeface="Lato"/>
              <a:buNone/>
            </a:pPr>
            <a:r>
              <a:rPr lang="en-US" sz="1100" dirty="0">
                <a:latin typeface="Calibri" panose="020F0502020204030204" pitchFamily="34" charset="0"/>
                <a:ea typeface="Calibri" panose="020F0502020204030204" pitchFamily="34" charset="0"/>
                <a:cs typeface="Calibri" panose="020F0502020204030204" pitchFamily="34" charset="0"/>
              </a:rPr>
              <a:t>The IT industry environment is highly competitive, with numerous players competing for market share. Some of Cognizant's top competitors include </a:t>
            </a:r>
            <a:r>
              <a:rPr lang="en-US" sz="1100" b="1" dirty="0">
                <a:latin typeface="Calibri" panose="020F0502020204030204" pitchFamily="34" charset="0"/>
                <a:ea typeface="Calibri" panose="020F0502020204030204" pitchFamily="34" charset="0"/>
                <a:cs typeface="Calibri" panose="020F0502020204030204" pitchFamily="34" charset="0"/>
              </a:rPr>
              <a:t>Accenture, Tata Consultancy Services, IBM, Infosys, and Wipro</a:t>
            </a:r>
            <a:r>
              <a:rPr lang="en-US" sz="1100" dirty="0">
                <a:latin typeface="Calibri" panose="020F0502020204030204" pitchFamily="34" charset="0"/>
                <a:ea typeface="Calibri" panose="020F0502020204030204" pitchFamily="34" charset="0"/>
                <a:cs typeface="Calibri" panose="020F0502020204030204" pitchFamily="34" charset="0"/>
              </a:rPr>
              <a:t>. As of 2021, Cognizant had a market share of </a:t>
            </a:r>
            <a:r>
              <a:rPr lang="en-US" sz="1100" b="1" dirty="0">
                <a:latin typeface="Calibri" panose="020F0502020204030204" pitchFamily="34" charset="0"/>
                <a:ea typeface="Calibri" panose="020F0502020204030204" pitchFamily="34" charset="0"/>
                <a:cs typeface="Calibri" panose="020F0502020204030204" pitchFamily="34" charset="0"/>
              </a:rPr>
              <a:t>approximately 4.6%, </a:t>
            </a:r>
            <a:r>
              <a:rPr lang="en-US" sz="1100" dirty="0">
                <a:latin typeface="Calibri" panose="020F0502020204030204" pitchFamily="34" charset="0"/>
                <a:ea typeface="Calibri" panose="020F0502020204030204" pitchFamily="34" charset="0"/>
                <a:cs typeface="Calibri" panose="020F0502020204030204" pitchFamily="34" charset="0"/>
              </a:rPr>
              <a:t>trailing behind Accenture and TCS, which had market shares of 9.4% and 8.6%, respectively, according to Statista. (Source: Statista)</a:t>
            </a:r>
          </a:p>
        </p:txBody>
      </p:sp>
      <p:sp>
        <p:nvSpPr>
          <p:cNvPr id="10" name="Google Shape;206;p21">
            <a:extLst>
              <a:ext uri="{FF2B5EF4-FFF2-40B4-BE49-F238E27FC236}">
                <a16:creationId xmlns:a16="http://schemas.microsoft.com/office/drawing/2014/main" id="{5435B4D2-1C83-5122-36DD-F1E4A652CFEA}"/>
              </a:ext>
            </a:extLst>
          </p:cNvPr>
          <p:cNvSpPr/>
          <p:nvPr/>
        </p:nvSpPr>
        <p:spPr>
          <a:xfrm>
            <a:off x="363175" y="3423359"/>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dirty="0">
                <a:solidFill>
                  <a:srgbClr val="FFFFFF"/>
                </a:solidFill>
                <a:latin typeface="Calibri" panose="020F0502020204030204" pitchFamily="34" charset="0"/>
                <a:ea typeface="Calibri" panose="020F0502020204030204" pitchFamily="34" charset="0"/>
                <a:cs typeface="Calibri" panose="020F0502020204030204" pitchFamily="34" charset="0"/>
              </a:rPr>
              <a:t>2</a:t>
            </a:r>
            <a:endParaRPr sz="8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cxnSp>
        <p:nvCxnSpPr>
          <p:cNvPr id="11" name="Google Shape;592;p31">
            <a:extLst>
              <a:ext uri="{FF2B5EF4-FFF2-40B4-BE49-F238E27FC236}">
                <a16:creationId xmlns:a16="http://schemas.microsoft.com/office/drawing/2014/main" id="{3215A410-07D7-5CC9-38C4-FAD24B48BD91}"/>
              </a:ext>
            </a:extLst>
          </p:cNvPr>
          <p:cNvCxnSpPr/>
          <p:nvPr/>
        </p:nvCxnSpPr>
        <p:spPr>
          <a:xfrm>
            <a:off x="5815144" y="1305813"/>
            <a:ext cx="0" cy="601113"/>
          </a:xfrm>
          <a:prstGeom prst="straightConnector1">
            <a:avLst/>
          </a:prstGeom>
          <a:noFill/>
          <a:ln w="9525" cap="flat" cmpd="sng">
            <a:solidFill>
              <a:schemeClr val="accent1"/>
            </a:solidFill>
            <a:prstDash val="dot"/>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540"/>
        <p:cNvGrpSpPr/>
        <p:nvPr/>
      </p:nvGrpSpPr>
      <p:grpSpPr>
        <a:xfrm>
          <a:off x="0" y="0"/>
          <a:ext cx="0" cy="0"/>
          <a:chOff x="0" y="0"/>
          <a:chExt cx="0" cy="0"/>
        </a:xfrm>
      </p:grpSpPr>
      <p:sp>
        <p:nvSpPr>
          <p:cNvPr id="541" name="Google Shape;541;p28"/>
          <p:cNvSpPr txBox="1">
            <a:spLocks noGrp="1"/>
          </p:cNvSpPr>
          <p:nvPr>
            <p:ph type="title"/>
          </p:nvPr>
        </p:nvSpPr>
        <p:spPr>
          <a:xfrm>
            <a:off x="734529" y="586596"/>
            <a:ext cx="8054703" cy="570300"/>
          </a:xfrm>
          <a:prstGeom prst="rect">
            <a:avLst/>
          </a:prstGeom>
          <a:noFill/>
          <a:ln>
            <a:noFill/>
          </a:ln>
        </p:spPr>
        <p:txBody>
          <a:bodyPr spcFirstLastPara="1" wrap="square" lIns="91425" tIns="91425" rIns="91425" bIns="91425" anchor="t" anchorCtr="0">
            <a:noAutofit/>
          </a:bodyPr>
          <a:lstStyle/>
          <a:p>
            <a:r>
              <a:rPr lang="en-GB" sz="2300" dirty="0">
                <a:latin typeface="Calibri" panose="020F0502020204030204" pitchFamily="34" charset="0"/>
                <a:ea typeface="Calibri" panose="020F0502020204030204" pitchFamily="34" charset="0"/>
                <a:cs typeface="Calibri" panose="020F0502020204030204" pitchFamily="34" charset="0"/>
              </a:rPr>
              <a:t>Cognizant (CTSH) – Valuation - CAPM &amp; Dividend Growth </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542" name="Google Shape;542;p28"/>
          <p:cNvSpPr txBox="1">
            <a:spLocks noGrp="1"/>
          </p:cNvSpPr>
          <p:nvPr>
            <p:ph type="body" idx="1"/>
          </p:nvPr>
        </p:nvSpPr>
        <p:spPr>
          <a:xfrm>
            <a:off x="4848133" y="3582007"/>
            <a:ext cx="4127920" cy="1464130"/>
          </a:xfrm>
          <a:prstGeom prst="rect">
            <a:avLst/>
          </a:prstGeom>
          <a:solidFill>
            <a:schemeClr val="bg1"/>
          </a:solidFill>
        </p:spPr>
        <p:txBody>
          <a:bodyPr spcFirstLastPara="1" wrap="square" lIns="91425" tIns="91425" rIns="91425" bIns="91425" anchor="t" anchorCtr="0">
            <a:noAutofit/>
          </a:bodyPr>
          <a:lstStyle/>
          <a:p>
            <a:pPr marL="171450" indent="-171450" algn="just">
              <a:spcAft>
                <a:spcPts val="1600"/>
              </a:spcAft>
              <a:buFont typeface="Wingdings" panose="05000000000000000000" pitchFamily="2" charset="2"/>
              <a:buChar char="§"/>
            </a:pPr>
            <a:r>
              <a:rPr lang="en-GB" sz="1100" dirty="0">
                <a:latin typeface="Calibri" panose="020F0502020204030204" pitchFamily="34" charset="0"/>
                <a:ea typeface="Calibri" panose="020F0502020204030204" pitchFamily="34" charset="0"/>
                <a:cs typeface="Calibri" panose="020F0502020204030204" pitchFamily="34" charset="0"/>
              </a:rPr>
              <a:t>Dividend Growth Model is used to estimate the intrinsic value of a stock based on its future dividends. </a:t>
            </a:r>
          </a:p>
          <a:p>
            <a:pPr marL="171450" indent="-171450" algn="just">
              <a:spcAft>
                <a:spcPts val="1600"/>
              </a:spcAft>
              <a:buFont typeface="Wingdings" panose="05000000000000000000" pitchFamily="2" charset="2"/>
              <a:buChar char="§"/>
            </a:pPr>
            <a:r>
              <a:rPr lang="en-GB" sz="1100" dirty="0">
                <a:latin typeface="Calibri" panose="020F0502020204030204" pitchFamily="34" charset="0"/>
                <a:ea typeface="Calibri" panose="020F0502020204030204" pitchFamily="34" charset="0"/>
                <a:cs typeface="Calibri" panose="020F0502020204030204" pitchFamily="34" charset="0"/>
              </a:rPr>
              <a:t>A 9.417% growth rate is considered moderate to high rate of growth, it is generally seen as a positive sign for investors, as it suggests that the company is performing well and has a good outlook for the future.</a:t>
            </a:r>
          </a:p>
        </p:txBody>
      </p:sp>
      <p:graphicFrame>
        <p:nvGraphicFramePr>
          <p:cNvPr id="7" name="Object 6">
            <a:extLst>
              <a:ext uri="{FF2B5EF4-FFF2-40B4-BE49-F238E27FC236}">
                <a16:creationId xmlns:a16="http://schemas.microsoft.com/office/drawing/2014/main" id="{9501DF44-666F-DA8A-26E9-591845CB1F19}"/>
              </a:ext>
            </a:extLst>
          </p:cNvPr>
          <p:cNvGraphicFramePr>
            <a:graphicFrameLocks noChangeAspect="1"/>
          </p:cNvGraphicFramePr>
          <p:nvPr>
            <p:extLst>
              <p:ext uri="{D42A27DB-BD31-4B8C-83A1-F6EECF244321}">
                <p14:modId xmlns:p14="http://schemas.microsoft.com/office/powerpoint/2010/main" val="1328043694"/>
              </p:ext>
            </p:extLst>
          </p:nvPr>
        </p:nvGraphicFramePr>
        <p:xfrm>
          <a:off x="8304550" y="703912"/>
          <a:ext cx="717029" cy="639849"/>
        </p:xfrm>
        <a:graphic>
          <a:graphicData uri="http://schemas.openxmlformats.org/presentationml/2006/ole">
            <mc:AlternateContent xmlns:mc="http://schemas.openxmlformats.org/markup-compatibility/2006">
              <mc:Choice xmlns:v="urn:schemas-microsoft-com:vml" Requires="v">
                <p:oleObj name="Worksheet" showAsIcon="1" r:id="rId3" imgW="914458" imgH="816486" progId="Excel.Sheet.12">
                  <p:embed/>
                </p:oleObj>
              </mc:Choice>
              <mc:Fallback>
                <p:oleObj name="Worksheet" showAsIcon="1" r:id="rId3" imgW="914458" imgH="816486" progId="Excel.Sheet.12">
                  <p:embed/>
                  <p:pic>
                    <p:nvPicPr>
                      <p:cNvPr id="7" name="Object 6">
                        <a:extLst>
                          <a:ext uri="{FF2B5EF4-FFF2-40B4-BE49-F238E27FC236}">
                            <a16:creationId xmlns:a16="http://schemas.microsoft.com/office/drawing/2014/main" id="{9501DF44-666F-DA8A-26E9-591845CB1F19}"/>
                          </a:ext>
                        </a:extLst>
                      </p:cNvPr>
                      <p:cNvPicPr/>
                      <p:nvPr/>
                    </p:nvPicPr>
                    <p:blipFill>
                      <a:blip r:embed="rId4"/>
                      <a:stretch>
                        <a:fillRect/>
                      </a:stretch>
                    </p:blipFill>
                    <p:spPr>
                      <a:xfrm>
                        <a:off x="8304550" y="703912"/>
                        <a:ext cx="717029" cy="639849"/>
                      </a:xfrm>
                      <a:prstGeom prst="rect">
                        <a:avLst/>
                      </a:prstGeom>
                    </p:spPr>
                  </p:pic>
                </p:oleObj>
              </mc:Fallback>
            </mc:AlternateContent>
          </a:graphicData>
        </a:graphic>
      </p:graphicFrame>
      <p:sp>
        <p:nvSpPr>
          <p:cNvPr id="9" name="TextBox 8">
            <a:extLst>
              <a:ext uri="{FF2B5EF4-FFF2-40B4-BE49-F238E27FC236}">
                <a16:creationId xmlns:a16="http://schemas.microsoft.com/office/drawing/2014/main" id="{0CE5C154-FDD7-4BA8-65E2-E29D8C979419}"/>
              </a:ext>
            </a:extLst>
          </p:cNvPr>
          <p:cNvSpPr txBox="1"/>
          <p:nvPr/>
        </p:nvSpPr>
        <p:spPr>
          <a:xfrm>
            <a:off x="644577" y="1558977"/>
            <a:ext cx="3927423" cy="113877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CA"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Using the CAPM, value of r (</a:t>
            </a:r>
            <a:r>
              <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the expected return on the asset)</a:t>
            </a:r>
            <a:r>
              <a:rPr lang="en-CA"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 comes out as </a:t>
            </a:r>
            <a:r>
              <a:rPr lang="en-US" b="1" dirty="0">
                <a:solidFill>
                  <a:schemeClr val="accent1"/>
                </a:solidFill>
                <a:latin typeface="Calibri" panose="020F0502020204030204" pitchFamily="34" charset="0"/>
                <a:ea typeface="Calibri" panose="020F0502020204030204" pitchFamily="34" charset="0"/>
                <a:cs typeface="Calibri" panose="020F0502020204030204" pitchFamily="34" charset="0"/>
              </a:rPr>
              <a:t>9.417%</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 with a calculated Beta value as </a:t>
            </a:r>
            <a:r>
              <a:rPr lang="en-US" b="1" dirty="0">
                <a:solidFill>
                  <a:schemeClr val="accent1"/>
                </a:solidFill>
                <a:latin typeface="Calibri" panose="020F0502020204030204" pitchFamily="34" charset="0"/>
                <a:ea typeface="Calibri" panose="020F0502020204030204" pitchFamily="34" charset="0"/>
                <a:cs typeface="Calibri" panose="020F0502020204030204" pitchFamily="34" charset="0"/>
              </a:rPr>
              <a:t>1.1035</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(Yahoo value for Beta is 1.11 as on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7/4/2023</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 </a:t>
            </a:r>
          </a:p>
          <a:p>
            <a:pPr algn="just"/>
            <a:endParaRPr lang="pt-BR" sz="1800" b="0" i="0" u="none" strike="noStrike" dirty="0">
              <a:solidFill>
                <a:srgbClr val="374151"/>
              </a:solidFill>
              <a:effectLst/>
              <a:latin typeface="Segoe UI" panose="020B0502040204020203" pitchFamily="34" charset="0"/>
            </a:endParaRPr>
          </a:p>
          <a:p>
            <a:pPr algn="r"/>
            <a:r>
              <a:rPr lang="pt-BR"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rPr>
              <a:t>r = rf + β(rm - rf)</a:t>
            </a:r>
            <a:endParaRPr lang="en-US"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sym typeface="Lato"/>
            </a:endParaRPr>
          </a:p>
        </p:txBody>
      </p:sp>
      <p:sp>
        <p:nvSpPr>
          <p:cNvPr id="10" name="Rectangle: Rounded Corners 9">
            <a:extLst>
              <a:ext uri="{FF2B5EF4-FFF2-40B4-BE49-F238E27FC236}">
                <a16:creationId xmlns:a16="http://schemas.microsoft.com/office/drawing/2014/main" id="{8EDB983C-12B1-367A-9B29-CBC5F4965485}"/>
              </a:ext>
            </a:extLst>
          </p:cNvPr>
          <p:cNvSpPr/>
          <p:nvPr/>
        </p:nvSpPr>
        <p:spPr>
          <a:xfrm>
            <a:off x="599607" y="1294151"/>
            <a:ext cx="949377"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CAPM</a:t>
            </a:r>
            <a:endParaRPr lang="en-US" dirty="0"/>
          </a:p>
        </p:txBody>
      </p:sp>
      <p:sp>
        <p:nvSpPr>
          <p:cNvPr id="11" name="Rectangle: Rounded Corners 10">
            <a:extLst>
              <a:ext uri="{FF2B5EF4-FFF2-40B4-BE49-F238E27FC236}">
                <a16:creationId xmlns:a16="http://schemas.microsoft.com/office/drawing/2014/main" id="{EE91D299-D314-890E-DF05-4576A2EECD8B}"/>
              </a:ext>
            </a:extLst>
          </p:cNvPr>
          <p:cNvSpPr/>
          <p:nvPr/>
        </p:nvSpPr>
        <p:spPr>
          <a:xfrm>
            <a:off x="599607" y="2986037"/>
            <a:ext cx="2093626"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Dividend Growth Model</a:t>
            </a:r>
            <a:endParaRPr lang="en-US" dirty="0"/>
          </a:p>
        </p:txBody>
      </p:sp>
      <p:pic>
        <p:nvPicPr>
          <p:cNvPr id="12" name="Picture 11" descr="Graphical user interface, text, application, email&#10;&#10;Description automatically generated">
            <a:extLst>
              <a:ext uri="{FF2B5EF4-FFF2-40B4-BE49-F238E27FC236}">
                <a16:creationId xmlns:a16="http://schemas.microsoft.com/office/drawing/2014/main" id="{48285793-C4D4-E28D-2ED4-B3A2E8C5E492}"/>
              </a:ext>
            </a:extLst>
          </p:cNvPr>
          <p:cNvPicPr>
            <a:picLocks noChangeAspect="1"/>
          </p:cNvPicPr>
          <p:nvPr/>
        </p:nvPicPr>
        <p:blipFill rotWithShape="1">
          <a:blip r:embed="rId5"/>
          <a:srcRect b="22039"/>
          <a:stretch/>
        </p:blipFill>
        <p:spPr>
          <a:xfrm>
            <a:off x="824459" y="2213193"/>
            <a:ext cx="1129259" cy="44225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3" name="TextBox 12">
            <a:extLst>
              <a:ext uri="{FF2B5EF4-FFF2-40B4-BE49-F238E27FC236}">
                <a16:creationId xmlns:a16="http://schemas.microsoft.com/office/drawing/2014/main" id="{A3F1373F-9795-7B6E-93F9-1719DD67F0AA}"/>
              </a:ext>
            </a:extLst>
          </p:cNvPr>
          <p:cNvSpPr txBox="1"/>
          <p:nvPr/>
        </p:nvSpPr>
        <p:spPr>
          <a:xfrm>
            <a:off x="644577" y="3262933"/>
            <a:ext cx="3927423" cy="153888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Expected return on asset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(r)</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9.417%</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Earnings Per Share = $ 4.42 </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Payout Ratio = 24.67% </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Dividend per share</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(DS)</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=Earnings per Share*Payout Ratio=</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$ 1.089</a:t>
            </a:r>
          </a:p>
          <a:p>
            <a:pPr algn="just"/>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Dividend growth rate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(g)</a:t>
            </a:r>
            <a:r>
              <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rPr>
              <a:t> = </a:t>
            </a:r>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7.9%</a:t>
            </a:r>
            <a:endParaRPr lang="en-US" sz="1100"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just"/>
            <a:endPar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just"/>
            <a:r>
              <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rPr>
              <a:t>Value = </a:t>
            </a:r>
            <a:r>
              <a:rPr lang="en-US" b="1" dirty="0">
                <a:solidFill>
                  <a:schemeClr val="accent1"/>
                </a:solidFill>
                <a:latin typeface="Calibri" panose="020F0502020204030204" pitchFamily="34" charset="0"/>
                <a:ea typeface="Calibri" panose="020F0502020204030204" pitchFamily="34" charset="0"/>
                <a:cs typeface="Calibri" panose="020F0502020204030204" pitchFamily="34" charset="0"/>
              </a:rPr>
              <a:t>$ 71.715 </a:t>
            </a:r>
            <a:endParaRPr lang="en-GB" b="1"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r"/>
            <a:r>
              <a:rPr lang="en-GB"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rPr>
              <a:t>Value = DS / (r - g) </a:t>
            </a:r>
            <a:endParaRPr lang="en-US" b="1" dirty="0">
              <a:solidFill>
                <a:schemeClr val="accent1"/>
              </a:solidFill>
              <a:highlight>
                <a:srgbClr val="FFFF00"/>
              </a:highlight>
              <a:latin typeface="Calibri" panose="020F0502020204030204" pitchFamily="34" charset="0"/>
              <a:ea typeface="Calibri" panose="020F0502020204030204" pitchFamily="34" charset="0"/>
              <a:cs typeface="Calibri" panose="020F0502020204030204" pitchFamily="34" charset="0"/>
            </a:endParaRPr>
          </a:p>
        </p:txBody>
      </p:sp>
      <p:pic>
        <p:nvPicPr>
          <p:cNvPr id="15" name="Picture 14">
            <a:extLst>
              <a:ext uri="{FF2B5EF4-FFF2-40B4-BE49-F238E27FC236}">
                <a16:creationId xmlns:a16="http://schemas.microsoft.com/office/drawing/2014/main" id="{9077DCEC-F258-A784-35E2-FDA6CBF24940}"/>
              </a:ext>
            </a:extLst>
          </p:cNvPr>
          <p:cNvPicPr>
            <a:picLocks noChangeAspect="1"/>
          </p:cNvPicPr>
          <p:nvPr/>
        </p:nvPicPr>
        <p:blipFill>
          <a:blip r:embed="rId6"/>
          <a:stretch>
            <a:fillRect/>
          </a:stretch>
        </p:blipFill>
        <p:spPr>
          <a:xfrm>
            <a:off x="4848132" y="1152132"/>
            <a:ext cx="4127920" cy="234866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5"/>
          <p:cNvSpPr txBox="1">
            <a:spLocks noGrp="1"/>
          </p:cNvSpPr>
          <p:nvPr>
            <p:ph type="title"/>
          </p:nvPr>
        </p:nvSpPr>
        <p:spPr>
          <a:xfrm>
            <a:off x="760706" y="579135"/>
            <a:ext cx="3893400" cy="550124"/>
          </a:xfrm>
          <a:prstGeom prst="rect">
            <a:avLst/>
          </a:prstGeom>
          <a:noFill/>
          <a:ln>
            <a:noFill/>
          </a:ln>
        </p:spPr>
        <p:txBody>
          <a:bodyPr spcFirstLastPara="1" wrap="square" lIns="91425" tIns="91425" rIns="91425" bIns="91425" anchor="t" anchorCtr="0">
            <a:noAutofit/>
          </a:bodyPr>
          <a:lstStyle/>
          <a:p>
            <a:r>
              <a:rPr lang="en-CA" sz="2300" dirty="0">
                <a:latin typeface="Calibri" panose="020F0502020204030204" pitchFamily="34" charset="0"/>
                <a:ea typeface="Calibri" panose="020F0502020204030204" pitchFamily="34" charset="0"/>
                <a:cs typeface="Calibri" panose="020F0502020204030204" pitchFamily="34" charset="0"/>
              </a:rPr>
              <a:t>Ratios</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244F771D-5F27-5FCB-90CD-0EDA67D170EA}"/>
              </a:ext>
            </a:extLst>
          </p:cNvPr>
          <p:cNvSpPr txBox="1"/>
          <p:nvPr/>
        </p:nvSpPr>
        <p:spPr>
          <a:xfrm>
            <a:off x="281974" y="1360084"/>
            <a:ext cx="8377344" cy="1107996"/>
          </a:xfrm>
          <a:prstGeom prst="rect">
            <a:avLst/>
          </a:prstGeom>
          <a:noFill/>
        </p:spPr>
        <p:txBody>
          <a:bodyPr wrap="square" rtlCol="0">
            <a:spAutoFit/>
          </a:bodyPr>
          <a:lstStyle/>
          <a:p>
            <a:r>
              <a:rPr lang="en-US" sz="1100" b="1" u="sng" dirty="0"/>
              <a:t>liquidity ratios</a:t>
            </a:r>
            <a:endParaRPr lang="en-CA" sz="1100" b="1" u="sng" dirty="0"/>
          </a:p>
          <a:p>
            <a:r>
              <a:rPr lang="en-CA" sz="1100" b="1" dirty="0"/>
              <a:t>Current Ratio</a:t>
            </a:r>
            <a:r>
              <a:rPr lang="en-CA" sz="1100" dirty="0"/>
              <a:t>: 2.17 – Industry between 1.5 and 3 – so good</a:t>
            </a:r>
          </a:p>
          <a:p>
            <a:endParaRPr lang="en-CA" sz="1100" dirty="0"/>
          </a:p>
          <a:p>
            <a:r>
              <a:rPr lang="en-CA" sz="1100" b="1" dirty="0"/>
              <a:t>Quick Ratio</a:t>
            </a:r>
            <a:r>
              <a:rPr lang="en-CA" sz="1100" dirty="0"/>
              <a:t>: 1.42 – have cash assets to pay current liabilities so good</a:t>
            </a:r>
          </a:p>
          <a:p>
            <a:endParaRPr lang="en-CA" sz="1100" dirty="0"/>
          </a:p>
          <a:p>
            <a:r>
              <a:rPr lang="en-CA" sz="1100" b="1" dirty="0"/>
              <a:t>Cash Ratio</a:t>
            </a:r>
            <a:r>
              <a:rPr lang="en-CA" sz="1100" dirty="0"/>
              <a:t>: 1.40 – CTSH being service industry have minimal inventory so very similar Quick and Cash ratios – again good</a:t>
            </a:r>
            <a:endParaRPr lang="en-US" sz="1100" dirty="0"/>
          </a:p>
        </p:txBody>
      </p:sp>
      <p:sp>
        <p:nvSpPr>
          <p:cNvPr id="6" name="TextBox 5">
            <a:extLst>
              <a:ext uri="{FF2B5EF4-FFF2-40B4-BE49-F238E27FC236}">
                <a16:creationId xmlns:a16="http://schemas.microsoft.com/office/drawing/2014/main" id="{C8FE042F-EE5F-9C08-ED67-FFDDAC34592F}"/>
              </a:ext>
            </a:extLst>
          </p:cNvPr>
          <p:cNvSpPr txBox="1"/>
          <p:nvPr/>
        </p:nvSpPr>
        <p:spPr>
          <a:xfrm>
            <a:off x="281973" y="2571750"/>
            <a:ext cx="6553542" cy="1277273"/>
          </a:xfrm>
          <a:prstGeom prst="rect">
            <a:avLst/>
          </a:prstGeom>
          <a:noFill/>
        </p:spPr>
        <p:txBody>
          <a:bodyPr wrap="square" rtlCol="0">
            <a:spAutoFit/>
          </a:bodyPr>
          <a:lstStyle/>
          <a:p>
            <a:r>
              <a:rPr lang="en-US" sz="1100" b="1" u="sng" dirty="0"/>
              <a:t>Profitability ratios</a:t>
            </a:r>
            <a:endParaRPr lang="en-CA" sz="1100" b="1" u="sng" dirty="0"/>
          </a:p>
          <a:p>
            <a:r>
              <a:rPr lang="en-CA" sz="1100" b="1" dirty="0"/>
              <a:t>Gross Profit Margin</a:t>
            </a:r>
            <a:r>
              <a:rPr lang="en-CA" sz="1100" dirty="0"/>
              <a:t>: 35.93%  -</a:t>
            </a:r>
          </a:p>
          <a:p>
            <a:r>
              <a:rPr lang="en-US" sz="1100" b="1" u="none" strike="noStrike" dirty="0">
                <a:effectLst/>
              </a:rPr>
              <a:t>Operating profit margin: 15.28% - Range for industry is 5 to 20%, CTSH is well placed here </a:t>
            </a:r>
          </a:p>
          <a:p>
            <a:r>
              <a:rPr lang="en-US" sz="1100" u="none" strike="noStrike" dirty="0">
                <a:effectLst/>
              </a:rPr>
              <a:t>Return on assets</a:t>
            </a:r>
            <a:r>
              <a:rPr lang="en-US" sz="1100" dirty="0">
                <a:latin typeface="Calibri" panose="020F0502020204030204" pitchFamily="34" charset="0"/>
              </a:rPr>
              <a:t>: 12.83% - </a:t>
            </a:r>
            <a:endParaRPr lang="en-CA" sz="1100" b="1" dirty="0"/>
          </a:p>
          <a:p>
            <a:r>
              <a:rPr lang="en-US" sz="1100" b="1" u="none" strike="noStrike" dirty="0">
                <a:effectLst/>
              </a:rPr>
              <a:t>Return on equity</a:t>
            </a:r>
            <a:r>
              <a:rPr lang="en-US" sz="1100" u="none" strike="noStrike" dirty="0">
                <a:effectLst/>
              </a:rPr>
              <a:t>: 18.60% - </a:t>
            </a:r>
            <a:endParaRPr lang="en-US" sz="1100" b="0" i="0" u="none" strike="noStrike" dirty="0">
              <a:solidFill>
                <a:srgbClr val="000000"/>
              </a:solidFill>
              <a:effectLst/>
              <a:latin typeface="Calibri" panose="020F0502020204030204" pitchFamily="34" charset="0"/>
            </a:endParaRPr>
          </a:p>
          <a:p>
            <a:r>
              <a:rPr lang="en-GB" sz="1100" b="1" dirty="0"/>
              <a:t>Return on sales: 15% </a:t>
            </a:r>
            <a:r>
              <a:rPr lang="en-GB" sz="1100" dirty="0"/>
              <a:t>- Better than 82% of the companies in the sector </a:t>
            </a:r>
          </a:p>
          <a:p>
            <a:r>
              <a:rPr lang="en-US" sz="1100" b="1" u="none" strike="noStrike" dirty="0">
                <a:effectLst/>
              </a:rPr>
              <a:t>Return on Investment: 18.40%</a:t>
            </a:r>
            <a:endParaRPr lang="en-US" sz="1100" b="1" i="0" u="none" strike="noStrike" dirty="0">
              <a:solidFill>
                <a:srgbClr val="000000"/>
              </a:solidFill>
              <a:effectLst/>
              <a:latin typeface="Calibri" panose="020F0502020204030204" pitchFamily="34" charset="0"/>
            </a:endParaRPr>
          </a:p>
        </p:txBody>
      </p:sp>
      <p:sp>
        <p:nvSpPr>
          <p:cNvPr id="7" name="TextBox 6">
            <a:extLst>
              <a:ext uri="{FF2B5EF4-FFF2-40B4-BE49-F238E27FC236}">
                <a16:creationId xmlns:a16="http://schemas.microsoft.com/office/drawing/2014/main" id="{AD7EBA86-3E6B-FBC0-4239-401C25170FD9}"/>
              </a:ext>
            </a:extLst>
          </p:cNvPr>
          <p:cNvSpPr txBox="1"/>
          <p:nvPr/>
        </p:nvSpPr>
        <p:spPr>
          <a:xfrm>
            <a:off x="281973" y="3849023"/>
            <a:ext cx="6013896" cy="984885"/>
          </a:xfrm>
          <a:prstGeom prst="rect">
            <a:avLst/>
          </a:prstGeom>
          <a:noFill/>
        </p:spPr>
        <p:txBody>
          <a:bodyPr wrap="square" rtlCol="0">
            <a:spAutoFit/>
          </a:bodyPr>
          <a:lstStyle/>
          <a:p>
            <a:r>
              <a:rPr lang="en-US" sz="1100" b="1" dirty="0"/>
              <a:t>Debt to Equity Ratio: 5.35%</a:t>
            </a:r>
          </a:p>
          <a:p>
            <a:r>
              <a:rPr lang="en-US" sz="1100" b="1" dirty="0"/>
              <a:t>Price to Earning Ratios : 14.01</a:t>
            </a:r>
          </a:p>
          <a:p>
            <a:r>
              <a:rPr lang="en-US" sz="1100" b="1" dirty="0"/>
              <a:t>Dividend payout ratio: 25.80%</a:t>
            </a:r>
          </a:p>
          <a:p>
            <a:r>
              <a:rPr lang="en-US" sz="1100" b="1" dirty="0"/>
              <a:t>Growth Rate: 4.98%</a:t>
            </a:r>
          </a:p>
          <a:p>
            <a:endParaRPr lang="en-US" sz="1400" b="0" i="0" u="none" strike="noStrike"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3109844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239"/>
        <p:cNvGrpSpPr/>
        <p:nvPr/>
      </p:nvGrpSpPr>
      <p:grpSpPr>
        <a:xfrm>
          <a:off x="0" y="0"/>
          <a:ext cx="0" cy="0"/>
          <a:chOff x="0" y="0"/>
          <a:chExt cx="0" cy="0"/>
        </a:xfrm>
      </p:grpSpPr>
      <p:sp>
        <p:nvSpPr>
          <p:cNvPr id="240" name="Google Shape;240;p25"/>
          <p:cNvSpPr txBox="1">
            <a:spLocks noGrp="1"/>
          </p:cNvSpPr>
          <p:nvPr>
            <p:ph type="title"/>
          </p:nvPr>
        </p:nvSpPr>
        <p:spPr>
          <a:xfrm>
            <a:off x="760706" y="579135"/>
            <a:ext cx="7383950" cy="550124"/>
          </a:xfrm>
          <a:prstGeom prst="rect">
            <a:avLst/>
          </a:prstGeom>
          <a:noFill/>
          <a:ln>
            <a:noFill/>
          </a:ln>
        </p:spPr>
        <p:txBody>
          <a:bodyPr spcFirstLastPara="1" wrap="square" lIns="91425" tIns="91425" rIns="91425" bIns="91425" anchor="t" anchorCtr="0">
            <a:noAutofit/>
          </a:bodyPr>
          <a:lstStyle/>
          <a:p>
            <a:r>
              <a:rPr lang="en-US" sz="2300" dirty="0">
                <a:solidFill>
                  <a:schemeClr val="dk2"/>
                </a:solidFill>
                <a:latin typeface="Calibri" panose="020F0502020204030204" pitchFamily="34" charset="0"/>
                <a:ea typeface="Calibri" panose="020F0502020204030204" pitchFamily="34" charset="0"/>
                <a:cs typeface="Calibri" panose="020F0502020204030204" pitchFamily="34" charset="0"/>
              </a:rPr>
              <a:t>Technical Analysis &amp; Monte Carlo Simulation</a:t>
            </a:r>
            <a:endParaRPr sz="2300" dirty="0">
              <a:latin typeface="Calibri" panose="020F0502020204030204" pitchFamily="34" charset="0"/>
              <a:ea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6DBD32B4-3FF6-8EA5-26FB-4326B778F75F}"/>
              </a:ext>
            </a:extLst>
          </p:cNvPr>
          <p:cNvPicPr>
            <a:picLocks noChangeAspect="1"/>
          </p:cNvPicPr>
          <p:nvPr/>
        </p:nvPicPr>
        <p:blipFill>
          <a:blip r:embed="rId3"/>
          <a:stretch>
            <a:fillRect/>
          </a:stretch>
        </p:blipFill>
        <p:spPr>
          <a:xfrm>
            <a:off x="4763903" y="1319652"/>
            <a:ext cx="4088161" cy="2558557"/>
          </a:xfrm>
          <a:prstGeom prst="rect">
            <a:avLst/>
          </a:prstGeom>
        </p:spPr>
      </p:pic>
      <p:sp>
        <p:nvSpPr>
          <p:cNvPr id="12" name="TextBox 11">
            <a:extLst>
              <a:ext uri="{FF2B5EF4-FFF2-40B4-BE49-F238E27FC236}">
                <a16:creationId xmlns:a16="http://schemas.microsoft.com/office/drawing/2014/main" id="{AA76133C-BD5E-E268-A94F-2894A14993C6}"/>
              </a:ext>
            </a:extLst>
          </p:cNvPr>
          <p:cNvSpPr txBox="1"/>
          <p:nvPr/>
        </p:nvSpPr>
        <p:spPr>
          <a:xfrm>
            <a:off x="514566" y="4052601"/>
            <a:ext cx="8398009" cy="93871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defPPr marR="0" lvl="0" algn="l" rtl="0">
              <a:lnSpc>
                <a:spcPct val="100000"/>
              </a:lnSpc>
              <a:spcBef>
                <a:spcPts val="0"/>
              </a:spcBef>
              <a:spcAft>
                <a:spcPts val="0"/>
              </a:spcAft>
            </a:defPPr>
            <a:lvl1pPr algn="just">
              <a:defRPr sz="1100">
                <a:solidFill>
                  <a:schemeClr val="accent1"/>
                </a:solidFill>
                <a:latin typeface="Calibri" panose="020F0502020204030204" pitchFamily="34" charset="0"/>
                <a:ea typeface="Calibri" panose="020F0502020204030204" pitchFamily="34" charset="0"/>
                <a:cs typeface="Calibri" panose="020F0502020204030204" pitchFamily="34" charset="0"/>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GB" dirty="0"/>
              <a:t>Bollinger Bands identify potential overbought or oversold conditions. When the price of a stock moves above the upper band (Yellow circles), it is considered overbought, and when it moves below the lower band (Orange circles) , it is considered oversold. Investors may use this information to help identify potential trading opportunities, such as selling when the price reaches the upper band and buying when it reaches the lower band. Bollinger Bands also help investors identify potential trend reversals. If the price of a stock is trending up, and it touches or breaks below the lower band, this may signal a potential trend reversal. </a:t>
            </a:r>
          </a:p>
        </p:txBody>
      </p:sp>
      <p:graphicFrame>
        <p:nvGraphicFramePr>
          <p:cNvPr id="13" name="Object 12">
            <a:extLst>
              <a:ext uri="{FF2B5EF4-FFF2-40B4-BE49-F238E27FC236}">
                <a16:creationId xmlns:a16="http://schemas.microsoft.com/office/drawing/2014/main" id="{4B3A3D34-D91E-4A5A-F531-08F8E3EF9D22}"/>
              </a:ext>
            </a:extLst>
          </p:cNvPr>
          <p:cNvGraphicFramePr>
            <a:graphicFrameLocks noChangeAspect="1"/>
          </p:cNvGraphicFramePr>
          <p:nvPr>
            <p:extLst>
              <p:ext uri="{D42A27DB-BD31-4B8C-83A1-F6EECF244321}">
                <p14:modId xmlns:p14="http://schemas.microsoft.com/office/powerpoint/2010/main" val="1889864346"/>
              </p:ext>
            </p:extLst>
          </p:nvPr>
        </p:nvGraphicFramePr>
        <p:xfrm>
          <a:off x="8142157" y="579135"/>
          <a:ext cx="914400" cy="815975"/>
        </p:xfrm>
        <a:graphic>
          <a:graphicData uri="http://schemas.openxmlformats.org/presentationml/2006/ole">
            <mc:AlternateContent xmlns:mc="http://schemas.openxmlformats.org/markup-compatibility/2006">
              <mc:Choice xmlns:v="urn:schemas-microsoft-com:vml" Requires="v">
                <p:oleObj name="Macro-Enabled Worksheet" showAsIcon="1" r:id="rId4" imgW="914458" imgH="816486" progId="Excel.SheetMacroEnabled.12">
                  <p:embed/>
                </p:oleObj>
              </mc:Choice>
              <mc:Fallback>
                <p:oleObj name="Macro-Enabled Worksheet" showAsIcon="1" r:id="rId4" imgW="914458" imgH="816486" progId="Excel.SheetMacroEnabled.12">
                  <p:embed/>
                  <p:pic>
                    <p:nvPicPr>
                      <p:cNvPr id="13" name="Object 12">
                        <a:extLst>
                          <a:ext uri="{FF2B5EF4-FFF2-40B4-BE49-F238E27FC236}">
                            <a16:creationId xmlns:a16="http://schemas.microsoft.com/office/drawing/2014/main" id="{4B3A3D34-D91E-4A5A-F531-08F8E3EF9D22}"/>
                          </a:ext>
                        </a:extLst>
                      </p:cNvPr>
                      <p:cNvPicPr/>
                      <p:nvPr/>
                    </p:nvPicPr>
                    <p:blipFill>
                      <a:blip r:embed="rId5"/>
                      <a:stretch>
                        <a:fillRect/>
                      </a:stretch>
                    </p:blipFill>
                    <p:spPr>
                      <a:xfrm>
                        <a:off x="8142157" y="579135"/>
                        <a:ext cx="914400" cy="815975"/>
                      </a:xfrm>
                      <a:prstGeom prst="rect">
                        <a:avLst/>
                      </a:prstGeom>
                    </p:spPr>
                  </p:pic>
                </p:oleObj>
              </mc:Fallback>
            </mc:AlternateContent>
          </a:graphicData>
        </a:graphic>
      </p:graphicFrame>
      <p:sp>
        <p:nvSpPr>
          <p:cNvPr id="14" name="TextBox 13">
            <a:extLst>
              <a:ext uri="{FF2B5EF4-FFF2-40B4-BE49-F238E27FC236}">
                <a16:creationId xmlns:a16="http://schemas.microsoft.com/office/drawing/2014/main" id="{51585759-BBA1-C439-F933-7F0AC5B11967}"/>
              </a:ext>
            </a:extLst>
          </p:cNvPr>
          <p:cNvSpPr txBox="1"/>
          <p:nvPr/>
        </p:nvSpPr>
        <p:spPr>
          <a:xfrm>
            <a:off x="514565" y="1558977"/>
            <a:ext cx="3984063" cy="206210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GB" sz="1100" dirty="0" err="1">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MonteCarlo</a:t>
            </a:r>
            <a:r>
              <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 simulation done from January 1,2022 through December 31, 2022, and simulated the stock price for January 1,2023 through December 31, 2023 by performing 10,000 simulations</a:t>
            </a:r>
          </a:p>
          <a:p>
            <a:pPr algn="just"/>
            <a:endParaRPr lang="en-GB" sz="1100" dirty="0">
              <a:solidFill>
                <a:schemeClr val="accent1"/>
              </a:solidFill>
              <a:latin typeface="Calibri" panose="020F0502020204030204" pitchFamily="34" charset="0"/>
              <a:ea typeface="Calibri" panose="020F0502020204030204" pitchFamily="34" charset="0"/>
              <a:cs typeface="Calibri" panose="020F0502020204030204" pitchFamily="34" charset="0"/>
            </a:endParaRPr>
          </a:p>
          <a:p>
            <a:pPr algn="just"/>
            <a:r>
              <a:rPr lang="en-GB"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Average Price: $ 56.85</a:t>
            </a:r>
          </a:p>
          <a:p>
            <a:pPr algn="just"/>
            <a:r>
              <a:rPr lang="en-GB"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Standard Deviation: 1.2560</a:t>
            </a:r>
          </a:p>
          <a:p>
            <a:pPr algn="just"/>
            <a:endParaRPr lang="pt-BR" sz="1800" b="0" i="0" u="none" strike="noStrike" dirty="0">
              <a:solidFill>
                <a:srgbClr val="374151"/>
              </a:solidFill>
              <a:effectLst/>
              <a:latin typeface="Segoe UI" panose="020B0502040204020203" pitchFamily="34" charset="0"/>
            </a:endParaRPr>
          </a:p>
          <a:p>
            <a:pPr algn="just"/>
            <a:r>
              <a:rPr lang="pt-BR" sz="1100" b="1" dirty="0">
                <a:solidFill>
                  <a:schemeClr val="accent1"/>
                </a:solidFill>
                <a:latin typeface="Calibri" panose="020F0502020204030204" pitchFamily="34" charset="0"/>
                <a:ea typeface="Calibri" panose="020F0502020204030204" pitchFamily="34" charset="0"/>
                <a:cs typeface="Calibri" panose="020F0502020204030204" pitchFamily="34" charset="0"/>
              </a:rPr>
              <a:t>Average Return	: -0.16%</a:t>
            </a:r>
          </a:p>
          <a:p>
            <a:pPr algn="just"/>
            <a:r>
              <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rPr>
              <a:t>positive returns: 46.8%</a:t>
            </a:r>
          </a:p>
          <a:p>
            <a:pPr algn="just"/>
            <a:endParaRPr lang="en-US" sz="1100" b="1" dirty="0">
              <a:solidFill>
                <a:schemeClr val="accent1"/>
              </a:solidFill>
              <a:latin typeface="Calibri" panose="020F0502020204030204" pitchFamily="34" charset="0"/>
              <a:ea typeface="Calibri" panose="020F0502020204030204" pitchFamily="34" charset="0"/>
              <a:cs typeface="Calibri" panose="020F0502020204030204" pitchFamily="34" charset="0"/>
              <a:sym typeface="Lato"/>
            </a:endParaRPr>
          </a:p>
        </p:txBody>
      </p:sp>
      <p:sp>
        <p:nvSpPr>
          <p:cNvPr id="15" name="Rectangle: Rounded Corners 14">
            <a:extLst>
              <a:ext uri="{FF2B5EF4-FFF2-40B4-BE49-F238E27FC236}">
                <a16:creationId xmlns:a16="http://schemas.microsoft.com/office/drawing/2014/main" id="{EEC19338-1448-C549-C364-9B9CFDEE5F83}"/>
              </a:ext>
            </a:extLst>
          </p:cNvPr>
          <p:cNvSpPr/>
          <p:nvPr/>
        </p:nvSpPr>
        <p:spPr>
          <a:xfrm>
            <a:off x="514565" y="1294151"/>
            <a:ext cx="1404546"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Monte Carlo</a:t>
            </a:r>
            <a:endParaRPr lang="en-US" dirty="0"/>
          </a:p>
        </p:txBody>
      </p:sp>
      <p:sp>
        <p:nvSpPr>
          <p:cNvPr id="17" name="Rectangle: Rounded Corners 16">
            <a:extLst>
              <a:ext uri="{FF2B5EF4-FFF2-40B4-BE49-F238E27FC236}">
                <a16:creationId xmlns:a16="http://schemas.microsoft.com/office/drawing/2014/main" id="{BEF2E30C-AC88-E8B3-28F1-998840046570}"/>
              </a:ext>
            </a:extLst>
          </p:cNvPr>
          <p:cNvSpPr/>
          <p:nvPr/>
        </p:nvSpPr>
        <p:spPr>
          <a:xfrm>
            <a:off x="514565" y="3764781"/>
            <a:ext cx="1551301" cy="26482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Bollinger Bands</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5"/>
          <p:cNvSpPr txBox="1">
            <a:spLocks noGrp="1"/>
          </p:cNvSpPr>
          <p:nvPr>
            <p:ph type="title"/>
          </p:nvPr>
        </p:nvSpPr>
        <p:spPr>
          <a:xfrm>
            <a:off x="760706" y="579135"/>
            <a:ext cx="3893400" cy="550124"/>
          </a:xfrm>
          <a:prstGeom prst="rect">
            <a:avLst/>
          </a:prstGeom>
          <a:noFill/>
          <a:ln>
            <a:noFill/>
          </a:ln>
        </p:spPr>
        <p:txBody>
          <a:bodyPr spcFirstLastPara="1" wrap="square" lIns="91425" tIns="91425" rIns="91425" bIns="91425" anchor="t" anchorCtr="0">
            <a:noAutofit/>
          </a:bodyPr>
          <a:lstStyle/>
          <a:p>
            <a:r>
              <a:rPr lang="en-CA" sz="2300" dirty="0">
                <a:latin typeface="Calibri" panose="020F0502020204030204" pitchFamily="34" charset="0"/>
                <a:ea typeface="Calibri" panose="020F0502020204030204" pitchFamily="34" charset="0"/>
                <a:cs typeface="Calibri" panose="020F0502020204030204" pitchFamily="34" charset="0"/>
              </a:rPr>
              <a:t>Stock Signals</a:t>
            </a:r>
            <a:endParaRPr sz="2300" dirty="0">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009B9326-DCB9-ABFC-EE0A-FA13BE26D3C0}"/>
              </a:ext>
            </a:extLst>
          </p:cNvPr>
          <p:cNvPicPr>
            <a:picLocks noChangeAspect="1"/>
          </p:cNvPicPr>
          <p:nvPr/>
        </p:nvPicPr>
        <p:blipFill>
          <a:blip r:embed="rId3"/>
          <a:stretch>
            <a:fillRect/>
          </a:stretch>
        </p:blipFill>
        <p:spPr>
          <a:xfrm>
            <a:off x="69955" y="1653651"/>
            <a:ext cx="3612630" cy="1440000"/>
          </a:xfrm>
          <a:prstGeom prst="rect">
            <a:avLst/>
          </a:prstGeom>
        </p:spPr>
      </p:pic>
      <p:pic>
        <p:nvPicPr>
          <p:cNvPr id="7" name="Picture 6">
            <a:extLst>
              <a:ext uri="{FF2B5EF4-FFF2-40B4-BE49-F238E27FC236}">
                <a16:creationId xmlns:a16="http://schemas.microsoft.com/office/drawing/2014/main" id="{F504399B-ACA2-FC12-8939-981641F515C3}"/>
              </a:ext>
            </a:extLst>
          </p:cNvPr>
          <p:cNvPicPr>
            <a:picLocks noChangeAspect="1"/>
          </p:cNvPicPr>
          <p:nvPr/>
        </p:nvPicPr>
        <p:blipFill>
          <a:blip r:embed="rId4"/>
          <a:stretch>
            <a:fillRect/>
          </a:stretch>
        </p:blipFill>
        <p:spPr>
          <a:xfrm>
            <a:off x="69954" y="3033566"/>
            <a:ext cx="3612631" cy="720000"/>
          </a:xfrm>
          <a:prstGeom prst="rect">
            <a:avLst/>
          </a:prstGeom>
        </p:spPr>
      </p:pic>
      <p:pic>
        <p:nvPicPr>
          <p:cNvPr id="4" name="Picture 3">
            <a:extLst>
              <a:ext uri="{FF2B5EF4-FFF2-40B4-BE49-F238E27FC236}">
                <a16:creationId xmlns:a16="http://schemas.microsoft.com/office/drawing/2014/main" id="{02C08548-3756-A922-F82D-A9D317849AF6}"/>
              </a:ext>
            </a:extLst>
          </p:cNvPr>
          <p:cNvPicPr>
            <a:picLocks noChangeAspect="1"/>
          </p:cNvPicPr>
          <p:nvPr/>
        </p:nvPicPr>
        <p:blipFill>
          <a:blip r:embed="rId5"/>
          <a:stretch>
            <a:fillRect/>
          </a:stretch>
        </p:blipFill>
        <p:spPr>
          <a:xfrm>
            <a:off x="3824525" y="2416603"/>
            <a:ext cx="3612629" cy="1440000"/>
          </a:xfrm>
          <a:prstGeom prst="rect">
            <a:avLst/>
          </a:prstGeom>
        </p:spPr>
      </p:pic>
      <p:pic>
        <p:nvPicPr>
          <p:cNvPr id="6" name="Picture 5">
            <a:extLst>
              <a:ext uri="{FF2B5EF4-FFF2-40B4-BE49-F238E27FC236}">
                <a16:creationId xmlns:a16="http://schemas.microsoft.com/office/drawing/2014/main" id="{3E969CCF-CBD5-756B-70B9-AAE3ABE70858}"/>
              </a:ext>
            </a:extLst>
          </p:cNvPr>
          <p:cNvPicPr>
            <a:picLocks noChangeAspect="1"/>
          </p:cNvPicPr>
          <p:nvPr/>
        </p:nvPicPr>
        <p:blipFill>
          <a:blip r:embed="rId6"/>
          <a:stretch>
            <a:fillRect/>
          </a:stretch>
        </p:blipFill>
        <p:spPr>
          <a:xfrm>
            <a:off x="3824525" y="3954960"/>
            <a:ext cx="3612629" cy="791925"/>
          </a:xfrm>
          <a:prstGeom prst="rect">
            <a:avLst/>
          </a:prstGeom>
        </p:spPr>
      </p:pic>
    </p:spTree>
    <p:extLst>
      <p:ext uri="{BB962C8B-B14F-4D97-AF65-F5344CB8AC3E}">
        <p14:creationId xmlns:p14="http://schemas.microsoft.com/office/powerpoint/2010/main" val="1625463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246"/>
        <p:cNvGrpSpPr/>
        <p:nvPr/>
      </p:nvGrpSpPr>
      <p:grpSpPr>
        <a:xfrm>
          <a:off x="0" y="0"/>
          <a:ext cx="0" cy="0"/>
          <a:chOff x="0" y="0"/>
          <a:chExt cx="0" cy="0"/>
        </a:xfrm>
      </p:grpSpPr>
      <p:sp>
        <p:nvSpPr>
          <p:cNvPr id="247" name="Google Shape;247;p26"/>
          <p:cNvSpPr txBox="1">
            <a:spLocks noGrp="1"/>
          </p:cNvSpPr>
          <p:nvPr>
            <p:ph type="title"/>
          </p:nvPr>
        </p:nvSpPr>
        <p:spPr>
          <a:xfrm>
            <a:off x="735291" y="589418"/>
            <a:ext cx="3941640" cy="573613"/>
          </a:xfrm>
          <a:prstGeom prst="rect">
            <a:avLst/>
          </a:prstGeom>
          <a:noFill/>
          <a:ln>
            <a:noFill/>
          </a:ln>
        </p:spPr>
        <p:txBody>
          <a:bodyPr spcFirstLastPara="1" wrap="square" lIns="91425" tIns="91425" rIns="91425" bIns="91425" anchor="t" anchorCtr="0">
            <a:noAutofit/>
          </a:bodyPr>
          <a:lstStyle/>
          <a:p>
            <a:r>
              <a:rPr lang="en-US" sz="2300" dirty="0">
                <a:latin typeface="Calibri" panose="020F0502020204030204" pitchFamily="34" charset="0"/>
                <a:ea typeface="Calibri" panose="020F0502020204030204" pitchFamily="34" charset="0"/>
                <a:cs typeface="Calibri" panose="020F0502020204030204" pitchFamily="34" charset="0"/>
              </a:rPr>
              <a:t>Forecasting – Fb Prophet</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248" name="Google Shape;248;p26"/>
          <p:cNvSpPr txBox="1">
            <a:spLocks noGrp="1"/>
          </p:cNvSpPr>
          <p:nvPr>
            <p:ph type="body" idx="1"/>
          </p:nvPr>
        </p:nvSpPr>
        <p:spPr>
          <a:xfrm>
            <a:off x="778505" y="1368774"/>
            <a:ext cx="3793495" cy="3045181"/>
          </a:xfrm>
          <a:prstGeom prst="rect">
            <a:avLst/>
          </a:prstGeom>
          <a:solidFill>
            <a:schemeClr val="bg1"/>
          </a:solidFill>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latin typeface="Calibri" panose="020F0502020204030204" pitchFamily="34" charset="0"/>
                <a:ea typeface="Calibri" panose="020F0502020204030204" pitchFamily="34" charset="0"/>
                <a:cs typeface="Calibri" panose="020F0502020204030204" pitchFamily="34" charset="0"/>
              </a:rPr>
              <a:t>Facebook Prophet is a time series forecasting library developed by Facebook's data science team. It can be used to forecast future trends and patterns in time series data, including stock prices. Here's how it can help in stock prediction:</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Handling Seasonality</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Flexibility</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Visualization</a:t>
            </a:r>
          </a:p>
          <a:p>
            <a:pPr marL="36000" indent="-171450">
              <a:lnSpc>
                <a:spcPct val="0"/>
              </a:lnSpc>
              <a:spcAft>
                <a:spcPts val="1200"/>
              </a:spcAft>
            </a:pPr>
            <a:r>
              <a:rPr lang="en-GB" sz="1100" dirty="0">
                <a:latin typeface="Calibri" panose="020F0502020204030204" pitchFamily="34" charset="0"/>
                <a:ea typeface="Calibri" panose="020F0502020204030204" pitchFamily="34" charset="0"/>
                <a:cs typeface="Calibri" panose="020F0502020204030204" pitchFamily="34" charset="0"/>
              </a:rPr>
              <a:t>Interpretability</a:t>
            </a:r>
          </a:p>
          <a:p>
            <a:pPr marL="0" lvl="0" indent="0" algn="l" rtl="0">
              <a:spcBef>
                <a:spcPts val="0"/>
              </a:spcBef>
              <a:spcAft>
                <a:spcPts val="1600"/>
              </a:spcAft>
              <a:buNone/>
            </a:pPr>
            <a:r>
              <a:rPr lang="en-GB" sz="1100" dirty="0">
                <a:latin typeface="Calibri" panose="020F0502020204030204" pitchFamily="34" charset="0"/>
                <a:ea typeface="Calibri" panose="020F0502020204030204" pitchFamily="34" charset="0"/>
                <a:cs typeface="Calibri" panose="020F0502020204030204" pitchFamily="34" charset="0"/>
              </a:rPr>
              <a:t>It's important to note that while Prophet can be a useful tool for stock prediction, it's not a guaranteed solution for predicting stock prices accurately. Many factors can affect stock prices, including macroeconomic factors, company-specific news, and investor sentiment. As such, Prophet should be used in conjunction with other tools and information when making investment decisions..</a:t>
            </a:r>
            <a:endParaRPr sz="1100" dirty="0">
              <a:latin typeface="Calibri" panose="020F0502020204030204" pitchFamily="34" charset="0"/>
              <a:ea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3A521EFD-B549-A63D-04E8-039D6FCED6D3}"/>
              </a:ext>
            </a:extLst>
          </p:cNvPr>
          <p:cNvPicPr>
            <a:picLocks noChangeAspect="1"/>
          </p:cNvPicPr>
          <p:nvPr/>
        </p:nvPicPr>
        <p:blipFill>
          <a:blip r:embed="rId3"/>
          <a:stretch>
            <a:fillRect/>
          </a:stretch>
        </p:blipFill>
        <p:spPr>
          <a:xfrm>
            <a:off x="4874346" y="865874"/>
            <a:ext cx="3995117" cy="2376997"/>
          </a:xfrm>
          <a:prstGeom prst="rect">
            <a:avLst/>
          </a:prstGeom>
        </p:spPr>
      </p:pic>
      <p:pic>
        <p:nvPicPr>
          <p:cNvPr id="5" name="Picture 4">
            <a:extLst>
              <a:ext uri="{FF2B5EF4-FFF2-40B4-BE49-F238E27FC236}">
                <a16:creationId xmlns:a16="http://schemas.microsoft.com/office/drawing/2014/main" id="{392DC4A4-31E1-1BD2-3083-15039A60CCCF}"/>
              </a:ext>
            </a:extLst>
          </p:cNvPr>
          <p:cNvPicPr>
            <a:picLocks noChangeAspect="1"/>
          </p:cNvPicPr>
          <p:nvPr/>
        </p:nvPicPr>
        <p:blipFill>
          <a:blip r:embed="rId4"/>
          <a:stretch>
            <a:fillRect/>
          </a:stretch>
        </p:blipFill>
        <p:spPr>
          <a:xfrm>
            <a:off x="5006713" y="3319328"/>
            <a:ext cx="2415891" cy="759950"/>
          </a:xfrm>
          <a:prstGeom prst="rect">
            <a:avLst/>
          </a:prstGeom>
        </p:spPr>
      </p:pic>
      <p:pic>
        <p:nvPicPr>
          <p:cNvPr id="7" name="Picture 6">
            <a:extLst>
              <a:ext uri="{FF2B5EF4-FFF2-40B4-BE49-F238E27FC236}">
                <a16:creationId xmlns:a16="http://schemas.microsoft.com/office/drawing/2014/main" id="{F8CFCC97-4017-D0EE-5708-2497FAF82CE4}"/>
              </a:ext>
            </a:extLst>
          </p:cNvPr>
          <p:cNvPicPr>
            <a:picLocks noChangeAspect="1"/>
          </p:cNvPicPr>
          <p:nvPr/>
        </p:nvPicPr>
        <p:blipFill>
          <a:blip r:embed="rId5"/>
          <a:stretch>
            <a:fillRect/>
          </a:stretch>
        </p:blipFill>
        <p:spPr>
          <a:xfrm>
            <a:off x="6553825" y="4029386"/>
            <a:ext cx="2415892" cy="804264"/>
          </a:xfrm>
          <a:prstGeom prst="rect">
            <a:avLst/>
          </a:prstGeom>
        </p:spPr>
      </p:pic>
    </p:spTree>
    <p:extLst>
      <p:ext uri="{BB962C8B-B14F-4D97-AF65-F5344CB8AC3E}">
        <p14:creationId xmlns:p14="http://schemas.microsoft.com/office/powerpoint/2010/main" val="733965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6"/>
          <p:cNvSpPr txBox="1">
            <a:spLocks noGrp="1"/>
          </p:cNvSpPr>
          <p:nvPr>
            <p:ph type="title"/>
          </p:nvPr>
        </p:nvSpPr>
        <p:spPr>
          <a:xfrm>
            <a:off x="735291" y="589418"/>
            <a:ext cx="2799900" cy="573613"/>
          </a:xfrm>
          <a:prstGeom prst="rect">
            <a:avLst/>
          </a:prstGeom>
          <a:noFill/>
          <a:ln>
            <a:noFill/>
          </a:ln>
        </p:spPr>
        <p:txBody>
          <a:bodyPr spcFirstLastPara="1" wrap="square" lIns="91425" tIns="91425" rIns="91425" bIns="91425" anchor="t" anchorCtr="0">
            <a:noAutofit/>
          </a:bodyPr>
          <a:lstStyle/>
          <a:p>
            <a:r>
              <a:rPr lang="en-US" sz="2300" dirty="0">
                <a:latin typeface="Calibri" panose="020F0502020204030204" pitchFamily="34" charset="0"/>
                <a:ea typeface="Calibri" panose="020F0502020204030204" pitchFamily="34" charset="0"/>
                <a:cs typeface="Calibri" panose="020F0502020204030204" pitchFamily="34" charset="0"/>
              </a:rPr>
              <a:t>Recommendation</a:t>
            </a:r>
            <a:endParaRPr sz="2300" dirty="0">
              <a:latin typeface="Calibri" panose="020F0502020204030204" pitchFamily="34" charset="0"/>
              <a:ea typeface="Calibri" panose="020F0502020204030204" pitchFamily="34" charset="0"/>
              <a:cs typeface="Calibri" panose="020F0502020204030204" pitchFamily="34" charset="0"/>
            </a:endParaRPr>
          </a:p>
        </p:txBody>
      </p:sp>
      <p:sp>
        <p:nvSpPr>
          <p:cNvPr id="248" name="Google Shape;248;p26"/>
          <p:cNvSpPr txBox="1">
            <a:spLocks noGrp="1"/>
          </p:cNvSpPr>
          <p:nvPr>
            <p:ph type="body" idx="1"/>
          </p:nvPr>
        </p:nvSpPr>
        <p:spPr>
          <a:xfrm>
            <a:off x="778505" y="1368775"/>
            <a:ext cx="47982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b="0" i="0" dirty="0">
                <a:solidFill>
                  <a:srgbClr val="111827"/>
                </a:solidFill>
                <a:effectLst/>
                <a:latin typeface="ui-sans-serif"/>
              </a:rPr>
              <a:t>The average analyst rating for CTSH stock from 34 stock analysts is "Hold". This means that analysts believe this stock is likely to perform similarly to the overall market.</a:t>
            </a:r>
          </a:p>
          <a:p>
            <a:pPr marL="0" lvl="0" indent="0" algn="l" rtl="0">
              <a:spcBef>
                <a:spcPts val="0"/>
              </a:spcBef>
              <a:spcAft>
                <a:spcPts val="1600"/>
              </a:spcAft>
              <a:buNone/>
            </a:pPr>
            <a:r>
              <a:rPr lang="en-GB" sz="1400" b="0" i="0" dirty="0">
                <a:solidFill>
                  <a:srgbClr val="111827"/>
                </a:solidFill>
                <a:effectLst/>
                <a:latin typeface="ui-sans-serif"/>
              </a:rPr>
              <a:t>According to 34 stock analysts, the average 12-month stock price forecast for CTSH stock is $66.7, which predicts an increase of 10.39%. The lowest target is $49.49 and the highest is $95.55. On average, analysts rate CTSH stock as a hold.</a:t>
            </a:r>
            <a:endParaRPr sz="11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33151220"/>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1041</TotalTime>
  <Words>1261</Words>
  <Application>Microsoft Office PowerPoint</Application>
  <PresentationFormat>On-screen Show (16:9)</PresentationFormat>
  <Paragraphs>90</Paragraphs>
  <Slides>11</Slides>
  <Notes>11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2</vt:i4>
      </vt:variant>
      <vt:variant>
        <vt:lpstr>Slide Titles</vt:lpstr>
      </vt:variant>
      <vt:variant>
        <vt:i4>11</vt:i4>
      </vt:variant>
    </vt:vector>
  </HeadingPairs>
  <TitlesOfParts>
    <vt:vector size="22" baseType="lpstr">
      <vt:lpstr>Raleway</vt:lpstr>
      <vt:lpstr>Segoe UI</vt:lpstr>
      <vt:lpstr>Calibri</vt:lpstr>
      <vt:lpstr>Wingdings</vt:lpstr>
      <vt:lpstr>Söhne</vt:lpstr>
      <vt:lpstr>ui-sans-serif</vt:lpstr>
      <vt:lpstr>Arial</vt:lpstr>
      <vt:lpstr>Lato</vt:lpstr>
      <vt:lpstr>Streamline</vt:lpstr>
      <vt:lpstr>Worksheet</vt:lpstr>
      <vt:lpstr>Macro-Enabled Worksheet</vt:lpstr>
      <vt:lpstr>Financial  - Analysis: CTSH</vt:lpstr>
      <vt:lpstr>Goal</vt:lpstr>
      <vt:lpstr>Cognizant Technology Solutions - CTSH</vt:lpstr>
      <vt:lpstr>Cognizant (CTSH) – Valuation - CAPM &amp; Dividend Growth </vt:lpstr>
      <vt:lpstr>Ratios</vt:lpstr>
      <vt:lpstr>Technical Analysis &amp; Monte Carlo Simulation</vt:lpstr>
      <vt:lpstr>Stock Signals</vt:lpstr>
      <vt:lpstr>Forecasting – Fb Prophet</vt:lpstr>
      <vt:lpstr>Recommendation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Consulting Proposal</dc:title>
  <dc:creator>amit sharma</dc:creator>
  <cp:lastModifiedBy>Amit Sharma</cp:lastModifiedBy>
  <cp:revision>14</cp:revision>
  <dcterms:modified xsi:type="dcterms:W3CDTF">2023-04-20T00:11:06Z</dcterms:modified>
</cp:coreProperties>
</file>